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273" r:id="rId3"/>
    <p:sldId id="27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5143500" type="screen16x9"/>
  <p:notesSz cx="6858000" cy="9144000"/>
  <p:embeddedFontLst>
    <p:embeddedFont>
      <p:font typeface="Space Grotesk Medium" panose="020B0604020202020204" charset="0"/>
      <p:regular r:id="rId14"/>
      <p:bold r:id="rId15"/>
    </p:embeddedFont>
    <p:embeddedFont>
      <p:font typeface="Space Grotesk" panose="020B0604020202020204" charset="0"/>
      <p:regular r:id="rId16"/>
      <p:bold r:id="rId17"/>
    </p:embeddedFont>
    <p:embeddedFont>
      <p:font typeface="Work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ZlTfeqZ+RNp8+2BxpziBjqBHo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685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5501457d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f5501457d5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179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019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f5501457d5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1f5501457d5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7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98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72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96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2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22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6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75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68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7911975" y="4486225"/>
            <a:ext cx="1031798" cy="5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">
  <p:cSld name="BLANK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-19125" y="-18525"/>
            <a:ext cx="4421100" cy="5209200"/>
          </a:xfrm>
          <a:prstGeom prst="rect">
            <a:avLst/>
          </a:prstGeom>
          <a:solidFill>
            <a:srgbClr val="2124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5501457d5_0_137"/>
          <p:cNvSpPr/>
          <p:nvPr/>
        </p:nvSpPr>
        <p:spPr>
          <a:xfrm>
            <a:off x="9279250" y="1794150"/>
            <a:ext cx="2436900" cy="77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 la carátula que corresponde a la categoría de su empresa (borrar)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g1f5501457d5_0_137"/>
          <p:cNvCxnSpPr/>
          <p:nvPr/>
        </p:nvCxnSpPr>
        <p:spPr>
          <a:xfrm rot="10800000">
            <a:off x="19844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828DD8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18" name="Google Shape;118;g1f5501457d5_0_137"/>
          <p:cNvCxnSpPr/>
          <p:nvPr/>
        </p:nvCxnSpPr>
        <p:spPr>
          <a:xfrm rot="10800000">
            <a:off x="56901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828DD8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19" name="Google Shape;119;g1f5501457d5_0_137"/>
          <p:cNvCxnSpPr/>
          <p:nvPr/>
        </p:nvCxnSpPr>
        <p:spPr>
          <a:xfrm rot="10800000">
            <a:off x="4572000" y="3413450"/>
            <a:ext cx="0" cy="1755600"/>
          </a:xfrm>
          <a:prstGeom prst="straightConnector1">
            <a:avLst/>
          </a:prstGeom>
          <a:noFill/>
          <a:ln w="19050" cap="flat" cmpd="sng">
            <a:solidFill>
              <a:srgbClr val="828DD8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20" name="Google Shape;120;g1f5501457d5_0_137"/>
          <p:cNvSpPr/>
          <p:nvPr/>
        </p:nvSpPr>
        <p:spPr>
          <a:xfrm>
            <a:off x="0" y="1649449"/>
            <a:ext cx="9144000" cy="1923300"/>
          </a:xfrm>
          <a:prstGeom prst="rect">
            <a:avLst/>
          </a:prstGeom>
          <a:solidFill>
            <a:srgbClr val="828D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1f5501457d5_0_137"/>
          <p:cNvSpPr txBox="1"/>
          <p:nvPr/>
        </p:nvSpPr>
        <p:spPr>
          <a:xfrm>
            <a:off x="533025" y="2133950"/>
            <a:ext cx="7822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5000" b="1" i="0" u="none" strike="noStrike" cap="none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NOMBRE DE LA</a:t>
            </a:r>
            <a:r>
              <a:rPr lang="es" sz="5000" b="1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sz="5000" b="1" i="0" u="none" strike="noStrike" cap="none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EMPRESA</a:t>
            </a:r>
            <a:endParaRPr sz="5000" b="1" i="0" u="none" strike="noStrike" cap="none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2" name="Google Shape;122;g1f5501457d5_0_137"/>
          <p:cNvSpPr txBox="1"/>
          <p:nvPr/>
        </p:nvSpPr>
        <p:spPr>
          <a:xfrm>
            <a:off x="591125" y="4037825"/>
            <a:ext cx="3126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rgbClr val="828DD8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sz="3300" b="1">
              <a:solidFill>
                <a:srgbClr val="828DD8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23" name="Google Shape;123;g1f5501457d5_0_137"/>
          <p:cNvPicPr preferRelativeResize="0"/>
          <p:nvPr/>
        </p:nvPicPr>
        <p:blipFill rotWithShape="1">
          <a:blip r:embed="rId3">
            <a:alphaModFix/>
          </a:blip>
          <a:srcRect l="-1032" t="-7200" r="-1165" b="-7636"/>
          <a:stretch/>
        </p:blipFill>
        <p:spPr>
          <a:xfrm>
            <a:off x="6049224" y="537050"/>
            <a:ext cx="2771324" cy="5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f5501457d5_0_137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04380" y="537050"/>
            <a:ext cx="1174042" cy="5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f5501457d5_0_137"/>
          <p:cNvSpPr txBox="1"/>
          <p:nvPr/>
        </p:nvSpPr>
        <p:spPr>
          <a:xfrm>
            <a:off x="5690088" y="3944888"/>
            <a:ext cx="2337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Espacio para logo</a:t>
            </a:r>
            <a:endParaRPr sz="19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(ajustar según el mismo)</a:t>
            </a:r>
            <a:endParaRPr sz="14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26" name="Google Shape;126;g1f5501457d5_0_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1587" y="394729"/>
            <a:ext cx="2771325" cy="869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recursos gráficos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42" name="Google Shape;2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325" y="265077"/>
            <a:ext cx="2009713" cy="4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8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927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875" y="359100"/>
            <a:ext cx="1682445" cy="3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8"/>
          <p:cNvPicPr preferRelativeResize="0"/>
          <p:nvPr/>
        </p:nvPicPr>
        <p:blipFill rotWithShape="1">
          <a:blip r:embed="rId6">
            <a:alphaModFix/>
          </a:blip>
          <a:srcRect t="337" b="347"/>
          <a:stretch/>
        </p:blipFill>
        <p:spPr>
          <a:xfrm>
            <a:off x="45880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8"/>
          <p:cNvSpPr/>
          <p:nvPr/>
        </p:nvSpPr>
        <p:spPr>
          <a:xfrm>
            <a:off x="4776191" y="1279962"/>
            <a:ext cx="1332600" cy="5583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4826450" y="1255975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6302713" y="1279962"/>
            <a:ext cx="1332600" cy="558300"/>
          </a:xfrm>
          <a:prstGeom prst="rect">
            <a:avLst/>
          </a:prstGeom>
          <a:noFill/>
          <a:ln w="9525" cap="flat" cmpd="sng">
            <a:solidFill>
              <a:srgbClr val="46AF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6352986" y="1255975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46AF7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2416126" y="1905937"/>
            <a:ext cx="1332600" cy="558300"/>
          </a:xfrm>
          <a:prstGeom prst="rect">
            <a:avLst/>
          </a:prstGeom>
          <a:noFill/>
          <a:ln w="9525" cap="flat" cmpd="sng">
            <a:solidFill>
              <a:srgbClr val="46AF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 txBox="1"/>
          <p:nvPr/>
        </p:nvSpPr>
        <p:spPr>
          <a:xfrm>
            <a:off x="2466398" y="1881950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4776201" y="2049817"/>
            <a:ext cx="1541400" cy="316200"/>
          </a:xfrm>
          <a:prstGeom prst="rect">
            <a:avLst/>
          </a:prstGeom>
          <a:solidFill>
            <a:srgbClr val="E692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4826450" y="20258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6632401" y="2049817"/>
            <a:ext cx="1541400" cy="316200"/>
          </a:xfrm>
          <a:prstGeom prst="rect">
            <a:avLst/>
          </a:prstGeom>
          <a:noFill/>
          <a:ln w="9525" cap="flat" cmpd="sng">
            <a:solidFill>
              <a:srgbClr val="E6923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 txBox="1"/>
          <p:nvPr/>
        </p:nvSpPr>
        <p:spPr>
          <a:xfrm>
            <a:off x="6682650" y="20258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9234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69234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4776200" y="2644325"/>
            <a:ext cx="1126800" cy="316200"/>
          </a:xfrm>
          <a:prstGeom prst="rect">
            <a:avLst/>
          </a:prstGeom>
          <a:solidFill>
            <a:srgbClr val="6AC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 txBox="1"/>
          <p:nvPr/>
        </p:nvSpPr>
        <p:spPr>
          <a:xfrm>
            <a:off x="4779950" y="26203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6067600" y="2644325"/>
            <a:ext cx="1126800" cy="316200"/>
          </a:xfrm>
          <a:prstGeom prst="rect">
            <a:avLst/>
          </a:prstGeom>
          <a:noFill/>
          <a:ln w="9525" cap="flat" cmpd="sng">
            <a:solidFill>
              <a:srgbClr val="6AC9C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6071350" y="26203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6AC9C9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6AC9C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7345300" y="2608275"/>
            <a:ext cx="703800" cy="316200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7345400" y="258430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8196350" y="2608275"/>
            <a:ext cx="703800" cy="316200"/>
          </a:xfrm>
          <a:prstGeom prst="rect">
            <a:avLst/>
          </a:prstGeom>
          <a:noFill/>
          <a:ln w="9525" cap="flat" cmpd="sng">
            <a:solidFill>
              <a:srgbClr val="AA63C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8196450" y="258430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AA63CB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4776200" y="3218575"/>
            <a:ext cx="1052100" cy="316200"/>
          </a:xfrm>
          <a:prstGeom prst="rect">
            <a:avLst/>
          </a:prstGeom>
          <a:solidFill>
            <a:srgbClr val="E6C4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4779950" y="319460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5983900" y="3218575"/>
            <a:ext cx="1052100" cy="316200"/>
          </a:xfrm>
          <a:prstGeom prst="rect">
            <a:avLst/>
          </a:prstGeom>
          <a:noFill/>
          <a:ln w="9525" cap="flat" cmpd="sng">
            <a:solidFill>
              <a:srgbClr val="E6C42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5987650" y="319460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C422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6C422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4779950" y="3768850"/>
            <a:ext cx="1173300" cy="316200"/>
          </a:xfrm>
          <a:prstGeom prst="rect">
            <a:avLst/>
          </a:prstGeom>
          <a:solidFill>
            <a:srgbClr val="E66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8"/>
          <p:cNvSpPr txBox="1"/>
          <p:nvPr/>
        </p:nvSpPr>
        <p:spPr>
          <a:xfrm>
            <a:off x="4783700" y="37448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6108800" y="3768850"/>
            <a:ext cx="1173300" cy="316200"/>
          </a:xfrm>
          <a:prstGeom prst="rect">
            <a:avLst/>
          </a:prstGeom>
          <a:noFill/>
          <a:ln w="9525" cap="flat" cmpd="sng">
            <a:solidFill>
              <a:srgbClr val="E6616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6112550" y="37448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616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6616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4754825" y="4379150"/>
            <a:ext cx="1173300" cy="316200"/>
          </a:xfrm>
          <a:prstGeom prst="rect">
            <a:avLst/>
          </a:prstGeom>
          <a:solidFill>
            <a:srgbClr val="828D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8"/>
          <p:cNvSpPr txBox="1"/>
          <p:nvPr/>
        </p:nvSpPr>
        <p:spPr>
          <a:xfrm>
            <a:off x="4758575" y="43551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6110675" y="4379150"/>
            <a:ext cx="1173300" cy="316200"/>
          </a:xfrm>
          <a:prstGeom prst="rect">
            <a:avLst/>
          </a:prstGeom>
          <a:noFill/>
          <a:ln w="9525" cap="flat" cmpd="sng">
            <a:solidFill>
              <a:srgbClr val="828D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6114425" y="43551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828DD8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828DD8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608814" y="2013617"/>
            <a:ext cx="1541400" cy="316200"/>
          </a:xfrm>
          <a:prstGeom prst="rect">
            <a:avLst/>
          </a:prstGeom>
          <a:noFill/>
          <a:ln w="9525" cap="flat" cmpd="sng">
            <a:solidFill>
              <a:srgbClr val="E6923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"/>
          <p:cNvSpPr txBox="1"/>
          <p:nvPr/>
        </p:nvSpPr>
        <p:spPr>
          <a:xfrm>
            <a:off x="659063" y="19896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1826875" y="2769925"/>
            <a:ext cx="703800" cy="316200"/>
          </a:xfrm>
          <a:prstGeom prst="rect">
            <a:avLst/>
          </a:prstGeom>
          <a:noFill/>
          <a:ln w="9525" cap="flat" cmpd="sng">
            <a:solidFill>
              <a:srgbClr val="AA63C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 txBox="1"/>
          <p:nvPr/>
        </p:nvSpPr>
        <p:spPr>
          <a:xfrm>
            <a:off x="1826975" y="274595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492750" y="2769925"/>
            <a:ext cx="1126800" cy="316200"/>
          </a:xfrm>
          <a:prstGeom prst="rect">
            <a:avLst/>
          </a:prstGeom>
          <a:noFill/>
          <a:ln w="9525" cap="flat" cmpd="sng">
            <a:solidFill>
              <a:srgbClr val="6AC9C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496500" y="27459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2697863" y="2769925"/>
            <a:ext cx="1052100" cy="316200"/>
          </a:xfrm>
          <a:prstGeom prst="rect">
            <a:avLst/>
          </a:prstGeom>
          <a:noFill/>
          <a:ln w="9525" cap="flat" cmpd="sng">
            <a:solidFill>
              <a:srgbClr val="E6C42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"/>
          <p:cNvSpPr txBox="1"/>
          <p:nvPr/>
        </p:nvSpPr>
        <p:spPr>
          <a:xfrm>
            <a:off x="2701613" y="274595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1058375" y="3382725"/>
            <a:ext cx="1173300" cy="316200"/>
          </a:xfrm>
          <a:prstGeom prst="rect">
            <a:avLst/>
          </a:prstGeom>
          <a:noFill/>
          <a:ln w="9525" cap="flat" cmpd="sng">
            <a:solidFill>
              <a:srgbClr val="E6616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1062125" y="3358750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2416125" y="3364700"/>
            <a:ext cx="1173300" cy="316200"/>
          </a:xfrm>
          <a:prstGeom prst="rect">
            <a:avLst/>
          </a:prstGeom>
          <a:noFill/>
          <a:ln w="9525" cap="flat" cmpd="sng">
            <a:solidFill>
              <a:srgbClr val="828D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"/>
          <p:cNvSpPr txBox="1"/>
          <p:nvPr/>
        </p:nvSpPr>
        <p:spPr>
          <a:xfrm>
            <a:off x="2419875" y="334072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f5501457d5_0_196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1f5501457d5_0_196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recursos gráficos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94" name="Google Shape;294;g1f5501457d5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325" y="265077"/>
            <a:ext cx="2009713" cy="4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1f5501457d5_0_196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927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1f5501457d5_0_1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875" y="359100"/>
            <a:ext cx="1682445" cy="3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1f5501457d5_0_196"/>
          <p:cNvPicPr preferRelativeResize="0"/>
          <p:nvPr/>
        </p:nvPicPr>
        <p:blipFill rotWithShape="1">
          <a:blip r:embed="rId6">
            <a:alphaModFix/>
          </a:blip>
          <a:srcRect t="337" b="347"/>
          <a:stretch/>
        </p:blipFill>
        <p:spPr>
          <a:xfrm>
            <a:off x="45880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1f5501457d5_0_1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6608" y="1535001"/>
            <a:ext cx="1251595" cy="79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1f5501457d5_0_1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81645" y="1535004"/>
            <a:ext cx="1297031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f5501457d5_0_19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38800" y="2656369"/>
            <a:ext cx="1029113" cy="82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f5501457d5_0_1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96550" y="2607161"/>
            <a:ext cx="797382" cy="87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f5501457d5_0_19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69996" y="3751464"/>
            <a:ext cx="2283769" cy="71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1f5501457d5_0_19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26475" y="3813923"/>
            <a:ext cx="797381" cy="67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1f5501457d5_0_19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22569" y="2679500"/>
            <a:ext cx="1602805" cy="79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1f5501457d5_0_196"/>
          <p:cNvPicPr preferRelativeResize="0"/>
          <p:nvPr/>
        </p:nvPicPr>
        <p:blipFill rotWithShape="1">
          <a:blip r:embed="rId14">
            <a:alphaModFix/>
          </a:blip>
          <a:srcRect l="9" r="9"/>
          <a:stretch/>
        </p:blipFill>
        <p:spPr>
          <a:xfrm>
            <a:off x="858733" y="1535001"/>
            <a:ext cx="1251594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1f5501457d5_0_196"/>
          <p:cNvPicPr preferRelativeResize="0"/>
          <p:nvPr/>
        </p:nvPicPr>
        <p:blipFill rotWithShape="1">
          <a:blip r:embed="rId15">
            <a:alphaModFix/>
          </a:blip>
          <a:srcRect l="9" r="9"/>
          <a:stretch/>
        </p:blipFill>
        <p:spPr>
          <a:xfrm>
            <a:off x="2483770" y="1535004"/>
            <a:ext cx="1297031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1f5501457d5_0_196"/>
          <p:cNvPicPr preferRelativeResize="0"/>
          <p:nvPr/>
        </p:nvPicPr>
        <p:blipFill rotWithShape="1">
          <a:blip r:embed="rId16">
            <a:alphaModFix/>
          </a:blip>
          <a:srcRect t="49" b="49"/>
          <a:stretch/>
        </p:blipFill>
        <p:spPr>
          <a:xfrm>
            <a:off x="240925" y="2656369"/>
            <a:ext cx="1029111" cy="82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1f5501457d5_0_196"/>
          <p:cNvPicPr preferRelativeResize="0"/>
          <p:nvPr/>
        </p:nvPicPr>
        <p:blipFill rotWithShape="1">
          <a:blip r:embed="rId17">
            <a:alphaModFix/>
          </a:blip>
          <a:srcRect l="9" r="9"/>
          <a:stretch/>
        </p:blipFill>
        <p:spPr>
          <a:xfrm>
            <a:off x="1498675" y="2607161"/>
            <a:ext cx="797382" cy="87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1f5501457d5_0_196"/>
          <p:cNvPicPr preferRelativeResize="0"/>
          <p:nvPr/>
        </p:nvPicPr>
        <p:blipFill rotWithShape="1">
          <a:blip r:embed="rId18">
            <a:alphaModFix/>
          </a:blip>
          <a:srcRect l="69" r="59"/>
          <a:stretch/>
        </p:blipFill>
        <p:spPr>
          <a:xfrm>
            <a:off x="472121" y="3751464"/>
            <a:ext cx="2283769" cy="71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1f5501457d5_0_196"/>
          <p:cNvPicPr preferRelativeResize="0"/>
          <p:nvPr/>
        </p:nvPicPr>
        <p:blipFill rotWithShape="1">
          <a:blip r:embed="rId19">
            <a:alphaModFix/>
          </a:blip>
          <a:srcRect t="39" b="39"/>
          <a:stretch/>
        </p:blipFill>
        <p:spPr>
          <a:xfrm>
            <a:off x="3028600" y="3813923"/>
            <a:ext cx="797382" cy="67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1f5501457d5_0_196"/>
          <p:cNvPicPr preferRelativeResize="0"/>
          <p:nvPr/>
        </p:nvPicPr>
        <p:blipFill rotWithShape="1">
          <a:blip r:embed="rId20">
            <a:alphaModFix/>
          </a:blip>
          <a:srcRect t="89" b="89"/>
          <a:stretch/>
        </p:blipFill>
        <p:spPr>
          <a:xfrm>
            <a:off x="2524694" y="2679500"/>
            <a:ext cx="1602805" cy="798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"/>
          <p:cNvSpPr txBox="1">
            <a:spLocks noGrp="1"/>
          </p:cNvSpPr>
          <p:nvPr>
            <p:ph type="body" idx="4294967295"/>
          </p:nvPr>
        </p:nvSpPr>
        <p:spPr>
          <a:xfrm>
            <a:off x="5219000" y="4211925"/>
            <a:ext cx="34734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2.Hacer click en este espacio, y escribir la palabra “Space”. Seleccionar la fuente cuando aparece y hacer clic en “aceptar”.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00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recursos gráficos</a:t>
            </a:r>
            <a:endParaRPr sz="1200" i="0" u="none" strike="noStrike" cap="none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19" name="Google Shape;319;p9"/>
          <p:cNvSpPr txBox="1">
            <a:spLocks noGrp="1"/>
          </p:cNvSpPr>
          <p:nvPr>
            <p:ph type="body" idx="4294967295"/>
          </p:nvPr>
        </p:nvSpPr>
        <p:spPr>
          <a:xfrm>
            <a:off x="989500" y="427977"/>
            <a:ext cx="27162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La tipografía a utilizar en este </a:t>
            </a:r>
            <a:endParaRPr sz="1200" b="1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template es </a:t>
            </a:r>
            <a:r>
              <a:rPr lang="es" sz="1200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Space Grotesk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666375" y="531588"/>
            <a:ext cx="316200" cy="316200"/>
          </a:xfrm>
          <a:prstGeom prst="ellipse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9"/>
          <p:cNvPicPr preferRelativeResize="0"/>
          <p:nvPr/>
        </p:nvPicPr>
        <p:blipFill rotWithShape="1">
          <a:blip r:embed="rId3">
            <a:alphaModFix/>
          </a:blip>
          <a:srcRect l="1913" r="1913"/>
          <a:stretch/>
        </p:blipFill>
        <p:spPr>
          <a:xfrm>
            <a:off x="666373" y="2275225"/>
            <a:ext cx="1584450" cy="238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9"/>
          <p:cNvPicPr preferRelativeResize="0"/>
          <p:nvPr/>
        </p:nvPicPr>
        <p:blipFill rotWithShape="1">
          <a:blip r:embed="rId3">
            <a:alphaModFix/>
          </a:blip>
          <a:srcRect l="1913" r="1913"/>
          <a:stretch/>
        </p:blipFill>
        <p:spPr>
          <a:xfrm>
            <a:off x="2987548" y="2275225"/>
            <a:ext cx="1584450" cy="238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9"/>
          <p:cNvSpPr txBox="1">
            <a:spLocks noGrp="1"/>
          </p:cNvSpPr>
          <p:nvPr>
            <p:ph type="body" idx="4294967295"/>
          </p:nvPr>
        </p:nvSpPr>
        <p:spPr>
          <a:xfrm>
            <a:off x="593025" y="1362275"/>
            <a:ext cx="19941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Si no aparece en el listado directo de fuentes a seleccionar, seguir estos pasos: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2978400" y="2502250"/>
            <a:ext cx="1584600" cy="302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 txBox="1">
            <a:spLocks noGrp="1"/>
          </p:cNvSpPr>
          <p:nvPr>
            <p:ph type="body" idx="4294967295"/>
          </p:nvPr>
        </p:nvSpPr>
        <p:spPr>
          <a:xfrm>
            <a:off x="3141375" y="1646900"/>
            <a:ext cx="12768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1.Hacer click </a:t>
            </a:r>
            <a:endParaRPr sz="12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en este botón.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326" name="Google Shape;3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000" y="1605225"/>
            <a:ext cx="3473349" cy="25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9"/>
          <p:cNvSpPr/>
          <p:nvPr/>
        </p:nvSpPr>
        <p:spPr>
          <a:xfrm>
            <a:off x="5252800" y="1875450"/>
            <a:ext cx="264300" cy="197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51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311700" y="1130703"/>
            <a:ext cx="8520600" cy="309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r>
              <a:rPr lang="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Las hojas o diapositivas que se ilustran a continuación de esta hoja, son diferentes modelos de hojas que puede utilizar a su elección. </a:t>
            </a:r>
          </a:p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r>
              <a:rPr lang="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Elimine los textos de cada hoja que escoja, los cuales se ilustran sólo como ejemplos, y complételos con la información de su postulación.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UY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La presentación no </a:t>
            </a:r>
            <a:r>
              <a:rPr lang="es-UY" sz="14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debe tener más de 10 diapositivas. </a:t>
            </a:r>
            <a:endParaRPr lang="es-UY" sz="1400" dirty="0" smtClean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El contenido de la presentación debe ser un breve resumen de cada uno de los ítems desarrollados en el Informe de acciones y resultados presentado. No se deben incluir otras informaciones.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Se recomienda completar cada hoja con poco texto y acompañarlo de fotos, gráficos, materiales de difusión o capacitación que ilustren el trabajo realizado en eficiencia energética.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En las últimas dos diapositivas se brindan cuadros de textos e íconos para que, si lo desea, utilice los de su categoría en las diferentes diapositivas de la presentación.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endParaRPr lang="es-ES" sz="1400" dirty="0" smtClean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0" indent="0">
              <a:lnSpc>
                <a:spcPct val="122727"/>
              </a:lnSpc>
              <a:spcAft>
                <a:spcPts val="1100"/>
              </a:spcAft>
              <a:buSzPts val="1946"/>
              <a:buNone/>
            </a:pPr>
            <a:endParaRPr lang="es-UY" sz="1400" dirty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endParaRPr sz="1400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38" y="118425"/>
            <a:ext cx="676026" cy="676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" name="CuadroTexto 1"/>
          <p:cNvSpPr txBox="1"/>
          <p:nvPr/>
        </p:nvSpPr>
        <p:spPr>
          <a:xfrm>
            <a:off x="1219200" y="22794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INSTRUCCIONES PARA COMPLETAR LA PRESENTACIÓN </a:t>
            </a:r>
          </a:p>
          <a:p>
            <a:pPr algn="ctr"/>
            <a:r>
              <a:rPr lang="es-ES" b="1" dirty="0" smtClean="0">
                <a:solidFill>
                  <a:srgbClr val="00B050"/>
                </a:solidFill>
              </a:rPr>
              <a:t>(ELIMINE ESTA HOJA DESPUÉS DE COMPLETAR LA PRESENTACIÓN)</a:t>
            </a:r>
            <a:endParaRPr lang="es-UY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6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None/>
            </a:pPr>
            <a:r>
              <a:rPr lang="es" sz="14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 Ministerio de Industria Energía y Minería (MIEM) abre una nueva convocatoria del Premio Nacional de Eficiencia Energética con el objetivo de reconocer públicamente a las instituciones, organismos, empresas y emprendimientos de diferentes sectores de actividad, por sus esfuerzos y logros alcanzados en relación al ahorro y uso eficiente de la energía.</a:t>
            </a:r>
            <a:endParaRPr sz="1400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38" y="118425"/>
            <a:ext cx="676026" cy="676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4572000" y="1470175"/>
            <a:ext cx="3995400" cy="19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 Ministerio de Industria Energía y Minería (MIEM) abre una nueva convocatoria del Premio Nacional de Eficiencia Energética con el objetivo de reconocer públicamente a las instituciones, organismos, empresas y emprendimientos de diferentes sectores de actividad, por sus esfuerzos y logros alcanzados en relación al ahorro y uso eficiente de la energía.</a:t>
            </a:r>
            <a:endParaRPr sz="12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225225" y="0"/>
            <a:ext cx="624600" cy="6246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28" y="168039"/>
            <a:ext cx="311958" cy="343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3"/>
          <p:cNvCxnSpPr/>
          <p:nvPr/>
        </p:nvCxnSpPr>
        <p:spPr>
          <a:xfrm>
            <a:off x="4849825" y="624600"/>
            <a:ext cx="43080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4816000" y="1399575"/>
            <a:ext cx="37212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300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“El premio constituye un reconocimiento público al compromiso y la labor de los postulantes en materia de eficiencia energética”</a:t>
            </a:r>
            <a:endParaRPr sz="2300" b="1">
              <a:solidFill>
                <a:srgbClr val="46AF7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84" name="Google Shape;184;p4"/>
          <p:cNvCxnSpPr/>
          <p:nvPr/>
        </p:nvCxnSpPr>
        <p:spPr>
          <a:xfrm>
            <a:off x="4903600" y="3810000"/>
            <a:ext cx="34926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4"/>
          <p:cNvCxnSpPr/>
          <p:nvPr/>
        </p:nvCxnSpPr>
        <p:spPr>
          <a:xfrm>
            <a:off x="4903600" y="1236550"/>
            <a:ext cx="34926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4"/>
          <p:cNvCxnSpPr/>
          <p:nvPr/>
        </p:nvCxnSpPr>
        <p:spPr>
          <a:xfrm>
            <a:off x="5142400" y="3652575"/>
            <a:ext cx="0" cy="2703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87" name="Google Shape;187;p4"/>
          <p:cNvSpPr txBox="1"/>
          <p:nvPr/>
        </p:nvSpPr>
        <p:spPr>
          <a:xfrm>
            <a:off x="4903600" y="3875450"/>
            <a:ext cx="997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</a:t>
            </a:r>
            <a:endParaRPr sz="9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(borrar)</a:t>
            </a:r>
            <a:endParaRPr sz="9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 txBox="1">
            <a:spLocks noGrp="1"/>
          </p:cNvSpPr>
          <p:nvPr>
            <p:ph type="body" idx="1"/>
          </p:nvPr>
        </p:nvSpPr>
        <p:spPr>
          <a:xfrm>
            <a:off x="1007825" y="1582150"/>
            <a:ext cx="6359100" cy="1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En función de las postulaciones recibidas, el Comité podrá abrir las subcategorías:</a:t>
            </a:r>
            <a:endParaRPr sz="1200" b="1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46AF76"/>
              </a:buClr>
              <a:buSzPts val="1600"/>
              <a:buFont typeface="Space Grotesk Medium"/>
              <a:buChar char="●"/>
            </a:pPr>
            <a:r>
              <a:rPr lang="es" sz="120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Medidas sobre la flota propia de la empresa o institución</a:t>
            </a:r>
            <a:endParaRPr sz="120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46AF76"/>
              </a:buClr>
              <a:buSzPts val="1600"/>
              <a:buFont typeface="Space Grotesk Medium"/>
              <a:buChar char="●"/>
            </a:pPr>
            <a:r>
              <a:rPr lang="es" sz="120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Medidas de sensibilización, cambio cultural, planes e infraestructura para promoción de los modos más eficientes implementadas por instituciones públicas (gobiernos departamentales, municipios), instituciones educativas y organizaciones no gubernamentales</a:t>
            </a:r>
            <a:endParaRPr sz="120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" name="Google Shape;195;p5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5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197" name="Google Shape;19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17" y="131862"/>
            <a:ext cx="588875" cy="6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2232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4583200" y="11409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1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4583200" y="22416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2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4583200" y="33424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3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4583200" y="1463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4583200" y="2556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4583200" y="36766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3936625" y="1200550"/>
            <a:ext cx="522000" cy="5220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12799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/>
          <p:nvPr/>
        </p:nvSpPr>
        <p:spPr>
          <a:xfrm>
            <a:off x="3936625" y="2311150"/>
            <a:ext cx="522000" cy="522000"/>
          </a:xfrm>
          <a:prstGeom prst="rect">
            <a:avLst/>
          </a:prstGeom>
          <a:solidFill>
            <a:srgbClr val="2124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23905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/>
          <p:nvPr/>
        </p:nvSpPr>
        <p:spPr>
          <a:xfrm>
            <a:off x="3936625" y="3421750"/>
            <a:ext cx="522000" cy="5220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35011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/>
          <p:nvPr/>
        </p:nvSpPr>
        <p:spPr>
          <a:xfrm>
            <a:off x="8423675" y="0"/>
            <a:ext cx="720300" cy="7203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7128" y="93444"/>
            <a:ext cx="533420" cy="5334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6"/>
          <p:cNvCxnSpPr/>
          <p:nvPr/>
        </p:nvCxnSpPr>
        <p:spPr>
          <a:xfrm rot="10800000" flipH="1">
            <a:off x="4381169" y="842256"/>
            <a:ext cx="293100" cy="4068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9" name="Google Shape;219;p6"/>
          <p:cNvSpPr txBox="1"/>
          <p:nvPr/>
        </p:nvSpPr>
        <p:spPr>
          <a:xfrm>
            <a:off x="4763625" y="314925"/>
            <a:ext cx="122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 (borrar)</a:t>
            </a:r>
            <a:endParaRPr sz="4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220" name="Google Shape;220;p6"/>
          <p:cNvCxnSpPr/>
          <p:nvPr/>
        </p:nvCxnSpPr>
        <p:spPr>
          <a:xfrm>
            <a:off x="4381169" y="3864744"/>
            <a:ext cx="293100" cy="4371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1" name="Google Shape;221;p6"/>
          <p:cNvSpPr txBox="1"/>
          <p:nvPr/>
        </p:nvSpPr>
        <p:spPr>
          <a:xfrm>
            <a:off x="4763625" y="4205900"/>
            <a:ext cx="122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 (borrar)</a:t>
            </a:r>
            <a:endParaRPr sz="4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/>
          <p:nvPr/>
        </p:nvSpPr>
        <p:spPr>
          <a:xfrm>
            <a:off x="150" y="1375825"/>
            <a:ext cx="9144000" cy="19284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2626800" y="2047525"/>
            <a:ext cx="3890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" sz="4000" b="1" i="0" u="none" strike="noStrike" cap="none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Cierre final</a:t>
            </a:r>
            <a:endParaRPr sz="4000" b="1" i="0" u="none" strike="noStrike" cap="none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3403500" y="4066800"/>
            <a:ext cx="2337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Espacio para logo</a:t>
            </a:r>
            <a:endParaRPr sz="14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3">
            <a:alphaModFix/>
          </a:blip>
          <a:srcRect l="-1032" t="-7200" r="-1164" b="-7635"/>
          <a:stretch/>
        </p:blipFill>
        <p:spPr>
          <a:xfrm>
            <a:off x="6658325" y="411975"/>
            <a:ext cx="2238499" cy="4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7"/>
          <p:cNvPicPr preferRelativeResize="0"/>
          <p:nvPr/>
        </p:nvPicPr>
        <p:blipFill rotWithShape="1">
          <a:blip r:embed="rId4">
            <a:alphaModFix/>
          </a:blip>
          <a:srcRect t="18" b="9"/>
          <a:stretch/>
        </p:blipFill>
        <p:spPr>
          <a:xfrm>
            <a:off x="325850" y="411975"/>
            <a:ext cx="1126909" cy="56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7"/>
          <p:cNvCxnSpPr/>
          <p:nvPr/>
        </p:nvCxnSpPr>
        <p:spPr>
          <a:xfrm rot="10800000">
            <a:off x="19844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7"/>
          <p:cNvCxnSpPr/>
          <p:nvPr/>
        </p:nvCxnSpPr>
        <p:spPr>
          <a:xfrm rot="10800000">
            <a:off x="62876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233" name="Google Shape;23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2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6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550</Words>
  <Application>Microsoft Office PowerPoint</Application>
  <PresentationFormat>Presentación en pantalla (16:9)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Space Grotesk Medium</vt:lpstr>
      <vt:lpstr>Space Grotesk</vt:lpstr>
      <vt:lpstr>Work Sans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Colocar imagen en este espacio</vt:lpstr>
      <vt:lpstr>“El premio constituye un reconocimiento público al compromiso y la labor de los postulantes en materia de eficiencia energética”</vt:lpstr>
      <vt:lpstr>Presentación de PowerPoint</vt:lpstr>
      <vt:lpstr>Colocar imagen en este espacio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José Silva</dc:creator>
  <cp:lastModifiedBy>Adriana Torchelo</cp:lastModifiedBy>
  <cp:revision>6</cp:revision>
  <dcterms:modified xsi:type="dcterms:W3CDTF">2024-04-09T16:58:20Z</dcterms:modified>
</cp:coreProperties>
</file>