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73" r:id="rId3"/>
    <p:sldId id="27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</p:sldIdLst>
  <p:sldSz cx="9144000" cy="5143500" type="screen16x9"/>
  <p:notesSz cx="6858000" cy="9144000"/>
  <p:embeddedFontLst>
    <p:embeddedFont>
      <p:font typeface="Work Sans" panose="020B0604020202020204" charset="0"/>
      <p:regular r:id="rId14"/>
      <p:bold r:id="rId15"/>
      <p:italic r:id="rId16"/>
      <p:boldItalic r:id="rId17"/>
    </p:embeddedFont>
    <p:embeddedFont>
      <p:font typeface="Space Grotesk Medium" panose="020B0604020202020204" charset="0"/>
      <p:regular r:id="rId18"/>
      <p:bold r:id="rId19"/>
    </p:embeddedFont>
    <p:embeddedFont>
      <p:font typeface="Space Grotesk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ZlTfeqZ+RNp8+2BxpziBjqBHo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EE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792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96850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f5501457d5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Google Shape;69;g1f5501457d5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869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8" name="Google Shape;2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90196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1f5501457d5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0" name="Google Shape;290;g1f5501457d5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76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99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0724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99646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11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2200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761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375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681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0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0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20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2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2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16" name="Google Shape;16;p12"/>
          <p:cNvPicPr preferRelativeResize="0"/>
          <p:nvPr/>
        </p:nvPicPr>
        <p:blipFill rotWithShape="1">
          <a:blip r:embed="rId2">
            <a:alphaModFix/>
          </a:blip>
          <a:srcRect t="327" b="317"/>
          <a:stretch/>
        </p:blipFill>
        <p:spPr>
          <a:xfrm>
            <a:off x="7911975" y="4486225"/>
            <a:ext cx="1031798" cy="51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cía 1">
  <p:cSld name="BLANK_1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4"/>
          <p:cNvSpPr/>
          <p:nvPr/>
        </p:nvSpPr>
        <p:spPr>
          <a:xfrm>
            <a:off x="-19125" y="-18525"/>
            <a:ext cx="4421100" cy="52092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11" Type="http://schemas.openxmlformats.org/officeDocument/2006/relationships/image" Target="../media/image16.png"/><Relationship Id="rId5" Type="http://schemas.openxmlformats.org/officeDocument/2006/relationships/image" Target="../media/image2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12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f5501457d5_0_40"/>
          <p:cNvSpPr/>
          <p:nvPr/>
        </p:nvSpPr>
        <p:spPr>
          <a:xfrm>
            <a:off x="9279250" y="1794150"/>
            <a:ext cx="2436900" cy="777600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Utilizar la carátula que corresponde a la categoría de su empresa (borrar)</a:t>
            </a:r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g1f5501457d5_0_40"/>
          <p:cNvCxnSpPr/>
          <p:nvPr/>
        </p:nvCxnSpPr>
        <p:spPr>
          <a:xfrm rot="10800000">
            <a:off x="19844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9234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3" name="Google Shape;73;g1f5501457d5_0_40"/>
          <p:cNvCxnSpPr/>
          <p:nvPr/>
        </p:nvCxnSpPr>
        <p:spPr>
          <a:xfrm rot="10800000">
            <a:off x="5690100" y="9950"/>
            <a:ext cx="0" cy="1639500"/>
          </a:xfrm>
          <a:prstGeom prst="straightConnector1">
            <a:avLst/>
          </a:prstGeom>
          <a:noFill/>
          <a:ln w="19050" cap="flat" cmpd="sng">
            <a:solidFill>
              <a:srgbClr val="E69234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74" name="Google Shape;74;g1f5501457d5_0_40"/>
          <p:cNvCxnSpPr/>
          <p:nvPr/>
        </p:nvCxnSpPr>
        <p:spPr>
          <a:xfrm rot="10800000">
            <a:off x="4572000" y="3413450"/>
            <a:ext cx="0" cy="1755600"/>
          </a:xfrm>
          <a:prstGeom prst="straightConnector1">
            <a:avLst/>
          </a:prstGeom>
          <a:noFill/>
          <a:ln w="19050" cap="flat" cmpd="sng">
            <a:solidFill>
              <a:srgbClr val="E69234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75" name="Google Shape;75;g1f5501457d5_0_40"/>
          <p:cNvSpPr/>
          <p:nvPr/>
        </p:nvSpPr>
        <p:spPr>
          <a:xfrm>
            <a:off x="0" y="1649449"/>
            <a:ext cx="9144000" cy="19233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g1f5501457d5_0_40"/>
          <p:cNvSpPr txBox="1"/>
          <p:nvPr/>
        </p:nvSpPr>
        <p:spPr>
          <a:xfrm>
            <a:off x="533025" y="2133950"/>
            <a:ext cx="78225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NOMBRE DE LA</a:t>
            </a:r>
            <a:r>
              <a:rPr lang="es" sz="5000" b="1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sz="5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EMPRESA</a:t>
            </a:r>
            <a:endParaRPr sz="5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77" name="Google Shape;77;g1f5501457d5_0_40"/>
          <p:cNvSpPr txBox="1"/>
          <p:nvPr/>
        </p:nvSpPr>
        <p:spPr>
          <a:xfrm>
            <a:off x="579500" y="4002975"/>
            <a:ext cx="3126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300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sz="3300" b="1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78" name="Google Shape;78;g1f5501457d5_0_40"/>
          <p:cNvPicPr preferRelativeResize="0"/>
          <p:nvPr/>
        </p:nvPicPr>
        <p:blipFill rotWithShape="1">
          <a:blip r:embed="rId3">
            <a:alphaModFix/>
          </a:blip>
          <a:srcRect l="-1032" t="-7200" r="-1165" b="-7636"/>
          <a:stretch/>
        </p:blipFill>
        <p:spPr>
          <a:xfrm>
            <a:off x="6049224" y="537050"/>
            <a:ext cx="2771324" cy="5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g1f5501457d5_0_40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04380" y="537050"/>
            <a:ext cx="1174042" cy="5853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g1f5501457d5_0_40"/>
          <p:cNvSpPr txBox="1"/>
          <p:nvPr/>
        </p:nvSpPr>
        <p:spPr>
          <a:xfrm>
            <a:off x="5690088" y="3944888"/>
            <a:ext cx="23370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9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" sz="14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(ajustar según el mismo)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81" name="Google Shape;81;g1f5501457d5_0_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33925" y="211670"/>
            <a:ext cx="2006651" cy="12360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8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8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42" name="Google Shape;242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8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8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8"/>
          <p:cNvSpPr/>
          <p:nvPr/>
        </p:nvSpPr>
        <p:spPr>
          <a:xfrm>
            <a:off x="4776191" y="1279962"/>
            <a:ext cx="1332600" cy="5583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8"/>
          <p:cNvSpPr txBox="1"/>
          <p:nvPr/>
        </p:nvSpPr>
        <p:spPr>
          <a:xfrm>
            <a:off x="4826450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48" name="Google Shape;248;p8"/>
          <p:cNvSpPr/>
          <p:nvPr/>
        </p:nvSpPr>
        <p:spPr>
          <a:xfrm>
            <a:off x="6302713" y="1279962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8"/>
          <p:cNvSpPr txBox="1"/>
          <p:nvPr/>
        </p:nvSpPr>
        <p:spPr>
          <a:xfrm>
            <a:off x="6352986" y="1255975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0" name="Google Shape;250;p8"/>
          <p:cNvSpPr/>
          <p:nvPr/>
        </p:nvSpPr>
        <p:spPr>
          <a:xfrm>
            <a:off x="2416126" y="1905937"/>
            <a:ext cx="1332600" cy="558300"/>
          </a:xfrm>
          <a:prstGeom prst="rect">
            <a:avLst/>
          </a:prstGeom>
          <a:noFill/>
          <a:ln w="9525" cap="flat" cmpd="sng">
            <a:solidFill>
              <a:srgbClr val="46AF76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8"/>
          <p:cNvSpPr txBox="1"/>
          <p:nvPr/>
        </p:nvSpPr>
        <p:spPr>
          <a:xfrm>
            <a:off x="2466398" y="1881950"/>
            <a:ext cx="1232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COMERCIAL Y</a:t>
            </a: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 </a:t>
            </a:r>
            <a:r>
              <a:rPr lang="es" b="1" i="0" u="none" strike="noStrike" cap="none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SERVICIOS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2" name="Google Shape;252;p8"/>
          <p:cNvSpPr/>
          <p:nvPr/>
        </p:nvSpPr>
        <p:spPr>
          <a:xfrm>
            <a:off x="4776201" y="2049817"/>
            <a:ext cx="1541400" cy="316200"/>
          </a:xfrm>
          <a:prstGeom prst="rect">
            <a:avLst/>
          </a:prstGeom>
          <a:solidFill>
            <a:srgbClr val="E6923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8"/>
          <p:cNvSpPr txBox="1"/>
          <p:nvPr/>
        </p:nvSpPr>
        <p:spPr>
          <a:xfrm>
            <a:off x="48264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4" name="Google Shape;254;p8"/>
          <p:cNvSpPr/>
          <p:nvPr/>
        </p:nvSpPr>
        <p:spPr>
          <a:xfrm>
            <a:off x="6632401" y="20498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8"/>
          <p:cNvSpPr txBox="1"/>
          <p:nvPr/>
        </p:nvSpPr>
        <p:spPr>
          <a:xfrm>
            <a:off x="6682650" y="20258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9234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69234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6" name="Google Shape;256;p8"/>
          <p:cNvSpPr/>
          <p:nvPr/>
        </p:nvSpPr>
        <p:spPr>
          <a:xfrm>
            <a:off x="4776200" y="2644325"/>
            <a:ext cx="1126800" cy="316200"/>
          </a:xfrm>
          <a:prstGeom prst="rect">
            <a:avLst/>
          </a:prstGeom>
          <a:solidFill>
            <a:srgbClr val="6AC9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8"/>
          <p:cNvSpPr txBox="1"/>
          <p:nvPr/>
        </p:nvSpPr>
        <p:spPr>
          <a:xfrm>
            <a:off x="47799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58" name="Google Shape;258;p8"/>
          <p:cNvSpPr/>
          <p:nvPr/>
        </p:nvSpPr>
        <p:spPr>
          <a:xfrm>
            <a:off x="6067600" y="26443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8"/>
          <p:cNvSpPr txBox="1"/>
          <p:nvPr/>
        </p:nvSpPr>
        <p:spPr>
          <a:xfrm>
            <a:off x="6071350" y="26203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6AC9C9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6AC9C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0" name="Google Shape;260;p8"/>
          <p:cNvSpPr/>
          <p:nvPr/>
        </p:nvSpPr>
        <p:spPr>
          <a:xfrm>
            <a:off x="7345300" y="2608275"/>
            <a:ext cx="703800" cy="316200"/>
          </a:xfrm>
          <a:prstGeom prst="rect">
            <a:avLst/>
          </a:prstGeom>
          <a:solidFill>
            <a:srgbClr val="AA63C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8"/>
          <p:cNvSpPr txBox="1"/>
          <p:nvPr/>
        </p:nvSpPr>
        <p:spPr>
          <a:xfrm>
            <a:off x="734540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2" name="Google Shape;262;p8"/>
          <p:cNvSpPr/>
          <p:nvPr/>
        </p:nvSpPr>
        <p:spPr>
          <a:xfrm>
            <a:off x="8196350" y="260827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8"/>
          <p:cNvSpPr txBox="1"/>
          <p:nvPr/>
        </p:nvSpPr>
        <p:spPr>
          <a:xfrm>
            <a:off x="8196450" y="258430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AA63CB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AA63CB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4" name="Google Shape;264;p8"/>
          <p:cNvSpPr/>
          <p:nvPr/>
        </p:nvSpPr>
        <p:spPr>
          <a:xfrm>
            <a:off x="4776200" y="3218575"/>
            <a:ext cx="1052100" cy="316200"/>
          </a:xfrm>
          <a:prstGeom prst="rect">
            <a:avLst/>
          </a:prstGeom>
          <a:solidFill>
            <a:srgbClr val="E6C4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8"/>
          <p:cNvSpPr txBox="1"/>
          <p:nvPr/>
        </p:nvSpPr>
        <p:spPr>
          <a:xfrm>
            <a:off x="47799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6" name="Google Shape;266;p8"/>
          <p:cNvSpPr/>
          <p:nvPr/>
        </p:nvSpPr>
        <p:spPr>
          <a:xfrm>
            <a:off x="5983900" y="321857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8"/>
          <p:cNvSpPr txBox="1"/>
          <p:nvPr/>
        </p:nvSpPr>
        <p:spPr>
          <a:xfrm>
            <a:off x="5987650" y="319460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C422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6C422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68" name="Google Shape;268;p8"/>
          <p:cNvSpPr/>
          <p:nvPr/>
        </p:nvSpPr>
        <p:spPr>
          <a:xfrm>
            <a:off x="4779950" y="3768850"/>
            <a:ext cx="1173300" cy="316200"/>
          </a:xfrm>
          <a:prstGeom prst="rect">
            <a:avLst/>
          </a:prstGeom>
          <a:solidFill>
            <a:srgbClr val="E6616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8"/>
          <p:cNvSpPr txBox="1"/>
          <p:nvPr/>
        </p:nvSpPr>
        <p:spPr>
          <a:xfrm>
            <a:off x="478370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0" name="Google Shape;270;p8"/>
          <p:cNvSpPr/>
          <p:nvPr/>
        </p:nvSpPr>
        <p:spPr>
          <a:xfrm>
            <a:off x="6108800" y="37688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8"/>
          <p:cNvSpPr txBox="1"/>
          <p:nvPr/>
        </p:nvSpPr>
        <p:spPr>
          <a:xfrm>
            <a:off x="6112550" y="37448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6616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6616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2" name="Google Shape;272;p8"/>
          <p:cNvSpPr/>
          <p:nvPr/>
        </p:nvSpPr>
        <p:spPr>
          <a:xfrm>
            <a:off x="4754825" y="4379150"/>
            <a:ext cx="1173300" cy="316200"/>
          </a:xfrm>
          <a:prstGeom prst="rect">
            <a:avLst/>
          </a:prstGeom>
          <a:solidFill>
            <a:srgbClr val="828DD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8"/>
          <p:cNvSpPr txBox="1"/>
          <p:nvPr/>
        </p:nvSpPr>
        <p:spPr>
          <a:xfrm>
            <a:off x="475857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4" name="Google Shape;274;p8"/>
          <p:cNvSpPr/>
          <p:nvPr/>
        </p:nvSpPr>
        <p:spPr>
          <a:xfrm>
            <a:off x="6110675" y="437915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6114425" y="435517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828DD8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828DD8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6" name="Google Shape;276;p8"/>
          <p:cNvSpPr/>
          <p:nvPr/>
        </p:nvSpPr>
        <p:spPr>
          <a:xfrm>
            <a:off x="608814" y="2013617"/>
            <a:ext cx="1541400" cy="316200"/>
          </a:xfrm>
          <a:prstGeom prst="rect">
            <a:avLst/>
          </a:prstGeom>
          <a:noFill/>
          <a:ln w="9525" cap="flat" cmpd="sng">
            <a:solidFill>
              <a:srgbClr val="E6923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8"/>
          <p:cNvSpPr txBox="1"/>
          <p:nvPr/>
        </p:nvSpPr>
        <p:spPr>
          <a:xfrm>
            <a:off x="659063" y="1989638"/>
            <a:ext cx="1448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EDIFICACIONES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78" name="Google Shape;278;p8"/>
          <p:cNvSpPr/>
          <p:nvPr/>
        </p:nvSpPr>
        <p:spPr>
          <a:xfrm>
            <a:off x="1826875" y="2769925"/>
            <a:ext cx="703800" cy="316200"/>
          </a:xfrm>
          <a:prstGeom prst="rect">
            <a:avLst/>
          </a:prstGeom>
          <a:noFill/>
          <a:ln w="9525" cap="flat" cmpd="sng">
            <a:solidFill>
              <a:srgbClr val="AA63CB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p8"/>
          <p:cNvSpPr txBox="1"/>
          <p:nvPr/>
        </p:nvSpPr>
        <p:spPr>
          <a:xfrm>
            <a:off x="1826975" y="2745950"/>
            <a:ext cx="703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ESCO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0" name="Google Shape;280;p8"/>
          <p:cNvSpPr/>
          <p:nvPr/>
        </p:nvSpPr>
        <p:spPr>
          <a:xfrm>
            <a:off x="492750" y="2769925"/>
            <a:ext cx="1126800" cy="316200"/>
          </a:xfrm>
          <a:prstGeom prst="rect">
            <a:avLst/>
          </a:prstGeom>
          <a:noFill/>
          <a:ln w="9525" cap="flat" cmpd="sng">
            <a:solidFill>
              <a:srgbClr val="6AC9C9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8"/>
          <p:cNvSpPr txBox="1"/>
          <p:nvPr/>
        </p:nvSpPr>
        <p:spPr>
          <a:xfrm>
            <a:off x="496500" y="2745950"/>
            <a:ext cx="1126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INDUSTRIA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2" name="Google Shape;282;p8"/>
          <p:cNvSpPr/>
          <p:nvPr/>
        </p:nvSpPr>
        <p:spPr>
          <a:xfrm>
            <a:off x="2697863" y="2769925"/>
            <a:ext cx="1052100" cy="316200"/>
          </a:xfrm>
          <a:prstGeom prst="rect">
            <a:avLst/>
          </a:prstGeom>
          <a:noFill/>
          <a:ln w="9525" cap="flat" cmpd="sng">
            <a:solidFill>
              <a:srgbClr val="E6C422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8"/>
          <p:cNvSpPr txBox="1"/>
          <p:nvPr/>
        </p:nvSpPr>
        <p:spPr>
          <a:xfrm>
            <a:off x="2701613" y="2745950"/>
            <a:ext cx="1052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PÚBLICO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4" name="Google Shape;284;p8"/>
          <p:cNvSpPr/>
          <p:nvPr/>
        </p:nvSpPr>
        <p:spPr>
          <a:xfrm>
            <a:off x="1058375" y="3382725"/>
            <a:ext cx="1173300" cy="316200"/>
          </a:xfrm>
          <a:prstGeom prst="rect">
            <a:avLst/>
          </a:prstGeom>
          <a:noFill/>
          <a:ln w="9525" cap="flat" cmpd="sng">
            <a:solidFill>
              <a:srgbClr val="E6616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p8"/>
          <p:cNvSpPr txBox="1"/>
          <p:nvPr/>
        </p:nvSpPr>
        <p:spPr>
          <a:xfrm>
            <a:off x="1062125" y="3358750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EDUCACIÓN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86" name="Google Shape;286;p8"/>
          <p:cNvSpPr/>
          <p:nvPr/>
        </p:nvSpPr>
        <p:spPr>
          <a:xfrm>
            <a:off x="2416125" y="3364700"/>
            <a:ext cx="1173300" cy="316200"/>
          </a:xfrm>
          <a:prstGeom prst="rect">
            <a:avLst/>
          </a:prstGeom>
          <a:noFill/>
          <a:ln w="9525" cap="flat" cmpd="sng">
            <a:solidFill>
              <a:srgbClr val="828DD8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Google Shape;287;p8"/>
          <p:cNvSpPr txBox="1"/>
          <p:nvPr/>
        </p:nvSpPr>
        <p:spPr>
          <a:xfrm>
            <a:off x="2419875" y="3340725"/>
            <a:ext cx="1173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" b="1">
                <a:solidFill>
                  <a:srgbClr val="EEEEEC"/>
                </a:solidFill>
                <a:latin typeface="Space Grotesk"/>
                <a:ea typeface="Space Grotesk"/>
                <a:cs typeface="Space Grotesk"/>
                <a:sym typeface="Space Grotesk"/>
              </a:rPr>
              <a:t>MOVILIDAD</a:t>
            </a:r>
            <a:endParaRPr b="1" i="0" u="none" strike="noStrike" cap="none">
              <a:solidFill>
                <a:srgbClr val="EEEEEC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1f5501457d5_0_196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1f5501457d5_0_196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000000"/>
                </a:solidFill>
                <a:latin typeface="Work Sans"/>
                <a:ea typeface="Work Sans"/>
                <a:cs typeface="Work Sans"/>
                <a:sym typeface="Work Sans"/>
              </a:rPr>
              <a:t>recursos gráficos</a:t>
            </a:r>
            <a:endParaRPr sz="1200" b="0" i="0" u="none" strike="noStrike" cap="none">
              <a:solidFill>
                <a:srgbClr val="000000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pic>
        <p:nvPicPr>
          <p:cNvPr id="294" name="Google Shape;294;g1f5501457d5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0325" y="265077"/>
            <a:ext cx="2009713" cy="43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g1f5501457d5_0_196"/>
          <p:cNvPicPr preferRelativeResize="0"/>
          <p:nvPr/>
        </p:nvPicPr>
        <p:blipFill rotWithShape="1">
          <a:blip r:embed="rId4">
            <a:alphaModFix/>
          </a:blip>
          <a:srcRect t="337" b="347"/>
          <a:stretch/>
        </p:blipFill>
        <p:spPr>
          <a:xfrm>
            <a:off x="4927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f5501457d5_0_19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40875" y="359100"/>
            <a:ext cx="1682445" cy="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g1f5501457d5_0_196"/>
          <p:cNvPicPr preferRelativeResize="0"/>
          <p:nvPr/>
        </p:nvPicPr>
        <p:blipFill rotWithShape="1">
          <a:blip r:embed="rId6">
            <a:alphaModFix/>
          </a:blip>
          <a:srcRect t="337" b="347"/>
          <a:stretch/>
        </p:blipFill>
        <p:spPr>
          <a:xfrm>
            <a:off x="4588050" y="236300"/>
            <a:ext cx="1126907" cy="561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g1f5501457d5_0_1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456608" y="1535001"/>
            <a:ext cx="125159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g1f5501457d5_0_19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1645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g1f5501457d5_0_19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838800" y="2656369"/>
            <a:ext cx="1029113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1f5501457d5_0_19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096550" y="2607161"/>
            <a:ext cx="797382" cy="871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g1f5501457d5_0_19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069996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g1f5501457d5_0_19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26475" y="3813923"/>
            <a:ext cx="797381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Google Shape;304;g1f5501457d5_0_19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122569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5" name="Google Shape;305;g1f5501457d5_0_196"/>
          <p:cNvPicPr preferRelativeResize="0"/>
          <p:nvPr/>
        </p:nvPicPr>
        <p:blipFill rotWithShape="1">
          <a:blip r:embed="rId14">
            <a:alphaModFix/>
          </a:blip>
          <a:srcRect l="9" r="9"/>
          <a:stretch/>
        </p:blipFill>
        <p:spPr>
          <a:xfrm>
            <a:off x="858733" y="1535001"/>
            <a:ext cx="1251594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g1f5501457d5_0_196"/>
          <p:cNvPicPr preferRelativeResize="0"/>
          <p:nvPr/>
        </p:nvPicPr>
        <p:blipFill rotWithShape="1">
          <a:blip r:embed="rId15">
            <a:alphaModFix/>
          </a:blip>
          <a:srcRect l="9" r="9"/>
          <a:stretch/>
        </p:blipFill>
        <p:spPr>
          <a:xfrm>
            <a:off x="2483770" y="1535004"/>
            <a:ext cx="1297031" cy="7989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1f5501457d5_0_196"/>
          <p:cNvPicPr preferRelativeResize="0"/>
          <p:nvPr/>
        </p:nvPicPr>
        <p:blipFill rotWithShape="1">
          <a:blip r:embed="rId16">
            <a:alphaModFix/>
          </a:blip>
          <a:srcRect t="49" b="49"/>
          <a:stretch/>
        </p:blipFill>
        <p:spPr>
          <a:xfrm>
            <a:off x="240925" y="2656369"/>
            <a:ext cx="1029111" cy="821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1f5501457d5_0_196"/>
          <p:cNvPicPr preferRelativeResize="0"/>
          <p:nvPr/>
        </p:nvPicPr>
        <p:blipFill rotWithShape="1">
          <a:blip r:embed="rId17">
            <a:alphaModFix/>
          </a:blip>
          <a:srcRect l="9" r="9"/>
          <a:stretch/>
        </p:blipFill>
        <p:spPr>
          <a:xfrm>
            <a:off x="1498675" y="2607161"/>
            <a:ext cx="797382" cy="871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1f5501457d5_0_196"/>
          <p:cNvPicPr preferRelativeResize="0"/>
          <p:nvPr/>
        </p:nvPicPr>
        <p:blipFill rotWithShape="1">
          <a:blip r:embed="rId18">
            <a:alphaModFix/>
          </a:blip>
          <a:srcRect l="69" r="59"/>
          <a:stretch/>
        </p:blipFill>
        <p:spPr>
          <a:xfrm>
            <a:off x="472121" y="3751464"/>
            <a:ext cx="2283769" cy="71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1f5501457d5_0_196"/>
          <p:cNvPicPr preferRelativeResize="0"/>
          <p:nvPr/>
        </p:nvPicPr>
        <p:blipFill rotWithShape="1">
          <a:blip r:embed="rId19">
            <a:alphaModFix/>
          </a:blip>
          <a:srcRect t="39" b="39"/>
          <a:stretch/>
        </p:blipFill>
        <p:spPr>
          <a:xfrm>
            <a:off x="3028600" y="3813923"/>
            <a:ext cx="797382" cy="674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g1f5501457d5_0_196"/>
          <p:cNvPicPr preferRelativeResize="0"/>
          <p:nvPr/>
        </p:nvPicPr>
        <p:blipFill rotWithShape="1">
          <a:blip r:embed="rId20">
            <a:alphaModFix/>
          </a:blip>
          <a:srcRect t="89" b="89"/>
          <a:stretch/>
        </p:blipFill>
        <p:spPr>
          <a:xfrm>
            <a:off x="2524694" y="2679500"/>
            <a:ext cx="1602805" cy="7989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9"/>
          <p:cNvSpPr txBox="1">
            <a:spLocks noGrp="1"/>
          </p:cNvSpPr>
          <p:nvPr>
            <p:ph type="body" idx="4294967295"/>
          </p:nvPr>
        </p:nvSpPr>
        <p:spPr>
          <a:xfrm>
            <a:off x="5219000" y="4211925"/>
            <a:ext cx="34734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2.Hacer click en este espacio, y escribir la palabra “Space”. Seleccionar la fuente cuando aparece y hacer clic en “aceptar”.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17" name="Google Shape;317;p9"/>
          <p:cNvSpPr/>
          <p:nvPr/>
        </p:nvSpPr>
        <p:spPr>
          <a:xfrm>
            <a:off x="7970875" y="0"/>
            <a:ext cx="1173300" cy="733800"/>
          </a:xfrm>
          <a:prstGeom prst="rect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9"/>
          <p:cNvSpPr txBox="1"/>
          <p:nvPr/>
        </p:nvSpPr>
        <p:spPr>
          <a:xfrm>
            <a:off x="8107050" y="121200"/>
            <a:ext cx="9804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000000"/>
                </a:solidFill>
                <a:latin typeface="Space Grotesk"/>
                <a:ea typeface="Space Grotesk"/>
                <a:cs typeface="Space Grotesk"/>
                <a:sym typeface="Space Grotesk"/>
              </a:rPr>
              <a:t>recursos gráficos</a:t>
            </a:r>
            <a:endParaRPr sz="1200" i="0" u="none" strike="noStrike" cap="none">
              <a:solidFill>
                <a:srgbClr val="000000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319" name="Google Shape;319;p9"/>
          <p:cNvSpPr txBox="1">
            <a:spLocks noGrp="1"/>
          </p:cNvSpPr>
          <p:nvPr>
            <p:ph type="body" idx="4294967295"/>
          </p:nvPr>
        </p:nvSpPr>
        <p:spPr>
          <a:xfrm>
            <a:off x="989500" y="427977"/>
            <a:ext cx="27162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 tipografía a utilizar en este 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template es </a:t>
            </a:r>
            <a:r>
              <a:rPr lang="es" sz="12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Space Grotesk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0" name="Google Shape;320;p9"/>
          <p:cNvSpPr/>
          <p:nvPr/>
        </p:nvSpPr>
        <p:spPr>
          <a:xfrm>
            <a:off x="666375" y="531588"/>
            <a:ext cx="316200" cy="316200"/>
          </a:xfrm>
          <a:prstGeom prst="ellipse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1" name="Google Shape;321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666373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9"/>
          <p:cNvPicPr preferRelativeResize="0"/>
          <p:nvPr/>
        </p:nvPicPr>
        <p:blipFill rotWithShape="1">
          <a:blip r:embed="rId3">
            <a:alphaModFix/>
          </a:blip>
          <a:srcRect l="1913" r="1913"/>
          <a:stretch/>
        </p:blipFill>
        <p:spPr>
          <a:xfrm>
            <a:off x="2987548" y="2275225"/>
            <a:ext cx="1584450" cy="238199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9"/>
          <p:cNvSpPr txBox="1">
            <a:spLocks noGrp="1"/>
          </p:cNvSpPr>
          <p:nvPr>
            <p:ph type="body" idx="4294967295"/>
          </p:nvPr>
        </p:nvSpPr>
        <p:spPr>
          <a:xfrm>
            <a:off x="593025" y="1362275"/>
            <a:ext cx="1994100" cy="8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Si no aparece en el listado directo de fuentes a seleccionar, seguir estos pasos: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324" name="Google Shape;324;p9"/>
          <p:cNvSpPr/>
          <p:nvPr/>
        </p:nvSpPr>
        <p:spPr>
          <a:xfrm>
            <a:off x="2978400" y="2502250"/>
            <a:ext cx="1584600" cy="3027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9"/>
          <p:cNvSpPr txBox="1">
            <a:spLocks noGrp="1"/>
          </p:cNvSpPr>
          <p:nvPr>
            <p:ph type="body" idx="4294967295"/>
          </p:nvPr>
        </p:nvSpPr>
        <p:spPr>
          <a:xfrm>
            <a:off x="3141375" y="1646900"/>
            <a:ext cx="1276800" cy="49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1.Hacer click 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este botón.</a:t>
            </a:r>
            <a:endParaRPr sz="1200">
              <a:solidFill>
                <a:srgbClr val="46AF76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pic>
        <p:nvPicPr>
          <p:cNvPr id="326" name="Google Shape;3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19000" y="1605225"/>
            <a:ext cx="3473349" cy="255285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9"/>
          <p:cNvSpPr/>
          <p:nvPr/>
        </p:nvSpPr>
        <p:spPr>
          <a:xfrm>
            <a:off x="5252800" y="1875450"/>
            <a:ext cx="264300" cy="1971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9951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30703"/>
            <a:ext cx="8520600" cy="30997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Las hojas o diapositivas que se ilustran a continuación de esta hoja, son diferentes modelos de hojas que puede utilizar a su elección. </a:t>
            </a: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r>
              <a:rPr lang="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Elimine los textos de cada hoja que escoja, los cuales se ilustran sólo como ejemplos, y complételos con la información de su postulación.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UY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La presentación no </a:t>
            </a:r>
            <a:r>
              <a:rPr lang="es-UY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debe tener más de 10 diapositivas. </a:t>
            </a:r>
            <a:endParaRPr lang="es-UY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El contenido de la presentación debe ser un breve resumen de cada uno de los ítems desarrollados en el Informe de acciones y resultados presentado. No se deben incluir otras informaciones.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Se recomienda completar cada hoja con poco texto y acompañarlo de fotos, gráficos, materiales de difusión o capacitación que ilustren el trabajo realizado en eficiencia energética.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r>
              <a:rPr lang="es-ES" sz="1400" dirty="0" smtClean="0">
                <a:solidFill>
                  <a:srgbClr val="21242F"/>
                </a:solidFill>
                <a:latin typeface="Space Grotesk"/>
                <a:ea typeface="Space Grotesk"/>
                <a:cs typeface="Space Grotesk"/>
              </a:rPr>
              <a:t>En las últimas dos diapositivas se brindan cuadros de textos e íconos para que, si lo desea, utilice los de su categoría en las diferentes diapositivas de la presentación.</a:t>
            </a:r>
          </a:p>
          <a:p>
            <a:pPr marL="285750" indent="-285750">
              <a:lnSpc>
                <a:spcPct val="122727"/>
              </a:lnSpc>
              <a:spcAft>
                <a:spcPts val="1100"/>
              </a:spcAft>
              <a:buSzPts val="1946"/>
              <a:buFontTx/>
              <a:buChar char="-"/>
            </a:pPr>
            <a:endParaRPr lang="es-ES" sz="1400" dirty="0" smtClean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0" indent="0">
              <a:lnSpc>
                <a:spcPct val="122727"/>
              </a:lnSpc>
              <a:spcAft>
                <a:spcPts val="1100"/>
              </a:spcAft>
              <a:buSzPts val="1946"/>
              <a:buNone/>
            </a:pPr>
            <a:endParaRPr lang="es-UY" sz="1400" dirty="0">
              <a:solidFill>
                <a:srgbClr val="21242F"/>
              </a:solidFill>
              <a:latin typeface="Space Grotesk"/>
              <a:ea typeface="Space Grotesk"/>
              <a:cs typeface="Space Grotesk"/>
            </a:endParaRPr>
          </a:p>
          <a:p>
            <a:pPr marL="285750" lvl="0" indent="-28575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FontTx/>
              <a:buChar char="-"/>
            </a:pP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sp>
        <p:nvSpPr>
          <p:cNvPr id="2" name="CuadroTexto 1"/>
          <p:cNvSpPr txBox="1"/>
          <p:nvPr/>
        </p:nvSpPr>
        <p:spPr>
          <a:xfrm>
            <a:off x="1219200" y="227942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B050"/>
                </a:solidFill>
              </a:rPr>
              <a:t>INSTRUCCIONES PARA COMPLETAR LA PRESENTACIÓN </a:t>
            </a:r>
          </a:p>
          <a:p>
            <a:pPr algn="ctr"/>
            <a:r>
              <a:rPr lang="es-ES" b="1" dirty="0" smtClean="0">
                <a:solidFill>
                  <a:srgbClr val="00B050"/>
                </a:solidFill>
              </a:rPr>
              <a:t>(ELIMINE ESTA HOJA DESPUÉS DE COMPLETAR LA PRESENTACIÓN)</a:t>
            </a:r>
            <a:endParaRPr lang="es-UY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465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946"/>
              <a:buNone/>
            </a:pPr>
            <a:r>
              <a:rPr lang="es" sz="1400" dirty="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400" dirty="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62" name="Google Shape;162;p2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4" name="Google Shape;16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438" y="118425"/>
            <a:ext cx="676026" cy="6760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4572000" y="1470175"/>
            <a:ext cx="3995400" cy="19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1100"/>
              </a:spcAft>
              <a:buSzPts val="1800"/>
              <a:buNone/>
            </a:pPr>
            <a:r>
              <a:rPr lang="es" sz="12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El Ministerio de Industria Energía y Minería (MIEM) abre una nueva convocatoria del Premio Nacional de Eficiencia Energética con el objetivo de reconocer públicamente a las instituciones, organismos, empresas y emprendimientos de diferentes sectores de actividad, por sus esfuerzos y logros alcanzados en relación al ahorro y uso eficiente de la energía.</a:t>
            </a:r>
            <a:endParaRPr sz="12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4225225" y="0"/>
            <a:ext cx="624600" cy="6246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5" name="Google Shape;175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81528" y="168039"/>
            <a:ext cx="311958" cy="3438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6" name="Google Shape;176;p3"/>
          <p:cNvCxnSpPr/>
          <p:nvPr/>
        </p:nvCxnSpPr>
        <p:spPr>
          <a:xfrm>
            <a:off x="4849825" y="624600"/>
            <a:ext cx="43080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4"/>
          <p:cNvSpPr txBox="1">
            <a:spLocks noGrp="1"/>
          </p:cNvSpPr>
          <p:nvPr>
            <p:ph type="title"/>
          </p:nvPr>
        </p:nvSpPr>
        <p:spPr>
          <a:xfrm>
            <a:off x="4816000" y="1399575"/>
            <a:ext cx="37212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300" b="1">
                <a:solidFill>
                  <a:srgbClr val="46AF76"/>
                </a:solidFill>
                <a:latin typeface="Space Grotesk"/>
                <a:ea typeface="Space Grotesk"/>
                <a:cs typeface="Space Grotesk"/>
                <a:sym typeface="Space Grotesk"/>
              </a:rPr>
              <a:t>“El premio constituye un reconocimiento público al compromiso y la labor de los postulantes en materia de eficiencia energética”</a:t>
            </a:r>
            <a:endParaRPr sz="2300" b="1">
              <a:solidFill>
                <a:srgbClr val="46AF76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182" name="Google Shape;182;p4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4"/>
          <p:cNvSpPr txBox="1">
            <a:spLocks noGrp="1"/>
          </p:cNvSpPr>
          <p:nvPr>
            <p:ph type="title"/>
          </p:nvPr>
        </p:nvSpPr>
        <p:spPr>
          <a:xfrm>
            <a:off x="115817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184" name="Google Shape;184;p4"/>
          <p:cNvCxnSpPr/>
          <p:nvPr/>
        </p:nvCxnSpPr>
        <p:spPr>
          <a:xfrm>
            <a:off x="4903600" y="381000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5" name="Google Shape;185;p4"/>
          <p:cNvCxnSpPr/>
          <p:nvPr/>
        </p:nvCxnSpPr>
        <p:spPr>
          <a:xfrm>
            <a:off x="4903600" y="1236550"/>
            <a:ext cx="34926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86" name="Google Shape;186;p4"/>
          <p:cNvCxnSpPr/>
          <p:nvPr/>
        </p:nvCxnSpPr>
        <p:spPr>
          <a:xfrm>
            <a:off x="5142400" y="3652575"/>
            <a:ext cx="0" cy="2703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187" name="Google Shape;187;p4"/>
          <p:cNvSpPr txBox="1"/>
          <p:nvPr/>
        </p:nvSpPr>
        <p:spPr>
          <a:xfrm>
            <a:off x="4903600" y="3875450"/>
            <a:ext cx="9972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(borrar)</a:t>
            </a:r>
            <a:endParaRPr sz="9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5"/>
          <p:cNvSpPr txBox="1">
            <a:spLocks noGrp="1"/>
          </p:cNvSpPr>
          <p:nvPr>
            <p:ph type="body" idx="1"/>
          </p:nvPr>
        </p:nvSpPr>
        <p:spPr>
          <a:xfrm>
            <a:off x="1007825" y="1582150"/>
            <a:ext cx="6359100" cy="17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s" sz="1200" b="1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En función de las postulaciones recibidas, el Comité podrá abrir las subcategorías:</a:t>
            </a:r>
            <a:endParaRPr sz="1200" b="1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110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sobre la flota propia de la empresa o institución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  <a:p>
            <a:pPr marL="457200" lvl="0" indent="-330200" algn="l" rtl="0">
              <a:lnSpc>
                <a:spcPct val="122727"/>
              </a:lnSpc>
              <a:spcBef>
                <a:spcPts val="0"/>
              </a:spcBef>
              <a:spcAft>
                <a:spcPts val="0"/>
              </a:spcAft>
              <a:buClr>
                <a:srgbClr val="46AF76"/>
              </a:buClr>
              <a:buSzPts val="1600"/>
              <a:buFont typeface="Space Grotesk Medium"/>
              <a:buChar char="●"/>
            </a:pPr>
            <a:r>
              <a:rPr lang="es" sz="1200">
                <a:solidFill>
                  <a:srgbClr val="555555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Medidas de sensibilización, cambio cultural, planes e infraestructura para promoción de los modos más eficientes implementadas por instituciones públicas (gobiernos departamentales, municipios), instituciones educativas y organizaciones no gubernamentales</a:t>
            </a:r>
            <a:endParaRPr sz="1200">
              <a:solidFill>
                <a:srgbClr val="555555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193" name="Google Shape;193;p5"/>
          <p:cNvSpPr/>
          <p:nvPr/>
        </p:nvSpPr>
        <p:spPr>
          <a:xfrm>
            <a:off x="0" y="0"/>
            <a:ext cx="9129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5"/>
          <p:cNvSpPr/>
          <p:nvPr/>
        </p:nvSpPr>
        <p:spPr>
          <a:xfrm>
            <a:off x="7649775" y="4230600"/>
            <a:ext cx="1494300" cy="9129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5" name="Google Shape;195;p5"/>
          <p:cNvCxnSpPr/>
          <p:nvPr/>
        </p:nvCxnSpPr>
        <p:spPr>
          <a:xfrm>
            <a:off x="913050" y="913025"/>
            <a:ext cx="82548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196" name="Google Shape;196;p5"/>
          <p:cNvCxnSpPr/>
          <p:nvPr/>
        </p:nvCxnSpPr>
        <p:spPr>
          <a:xfrm>
            <a:off x="9925" y="4230600"/>
            <a:ext cx="7649700" cy="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197" name="Google Shape;197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017" y="131862"/>
            <a:ext cx="588875" cy="6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"/>
          <p:cNvSpPr/>
          <p:nvPr/>
        </p:nvSpPr>
        <p:spPr>
          <a:xfrm>
            <a:off x="-8975" y="-17775"/>
            <a:ext cx="4234200" cy="51435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22325" y="2241675"/>
            <a:ext cx="1899900" cy="62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1645" b="1">
                <a:solidFill>
                  <a:srgbClr val="999999"/>
                </a:solidFill>
                <a:latin typeface="Space Grotesk"/>
                <a:ea typeface="Space Grotesk"/>
                <a:cs typeface="Space Grotesk"/>
                <a:sym typeface="Space Grotesk"/>
              </a:rPr>
              <a:t>Colocar imagen en este espacio</a:t>
            </a:r>
            <a:endParaRPr sz="3220" b="1">
              <a:solidFill>
                <a:srgbClr val="999999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4" name="Google Shape;204;p6"/>
          <p:cNvSpPr txBox="1"/>
          <p:nvPr/>
        </p:nvSpPr>
        <p:spPr>
          <a:xfrm>
            <a:off x="4583200" y="114090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1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5" name="Google Shape;205;p6"/>
          <p:cNvSpPr txBox="1"/>
          <p:nvPr/>
        </p:nvSpPr>
        <p:spPr>
          <a:xfrm>
            <a:off x="4583200" y="2241675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2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6" name="Google Shape;206;p6"/>
          <p:cNvSpPr txBox="1"/>
          <p:nvPr/>
        </p:nvSpPr>
        <p:spPr>
          <a:xfrm>
            <a:off x="4583200" y="3342450"/>
            <a:ext cx="3000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s" sz="1700" b="1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Punto 3</a:t>
            </a:r>
            <a:endParaRPr sz="1700" b="1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07" name="Google Shape;207;p6"/>
          <p:cNvSpPr txBox="1"/>
          <p:nvPr/>
        </p:nvSpPr>
        <p:spPr>
          <a:xfrm>
            <a:off x="4583200" y="1463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8" name="Google Shape;208;p6"/>
          <p:cNvSpPr txBox="1"/>
          <p:nvPr/>
        </p:nvSpPr>
        <p:spPr>
          <a:xfrm>
            <a:off x="4583200" y="2556100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09" name="Google Shape;209;p6"/>
          <p:cNvSpPr txBox="1"/>
          <p:nvPr/>
        </p:nvSpPr>
        <p:spPr>
          <a:xfrm>
            <a:off x="4583200" y="3676625"/>
            <a:ext cx="30000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i="0" u="none" strike="noStrike" cap="none">
                <a:solidFill>
                  <a:srgbClr val="21242F"/>
                </a:solidFill>
                <a:latin typeface="Space Grotesk Medium"/>
                <a:ea typeface="Space Grotesk Medium"/>
                <a:cs typeface="Space Grotesk Medium"/>
                <a:sym typeface="Space Grotesk Medium"/>
              </a:rPr>
              <a:t>Texto que acompaña</a:t>
            </a:r>
            <a:endParaRPr sz="1200" i="0" u="none" strike="noStrike" cap="none">
              <a:solidFill>
                <a:srgbClr val="21242F"/>
              </a:solidFill>
              <a:latin typeface="Space Grotesk Medium"/>
              <a:ea typeface="Space Grotesk Medium"/>
              <a:cs typeface="Space Grotesk Medium"/>
              <a:sym typeface="Space Grotesk Medium"/>
            </a:endParaRPr>
          </a:p>
        </p:txBody>
      </p:sp>
      <p:sp>
        <p:nvSpPr>
          <p:cNvPr id="210" name="Google Shape;210;p6"/>
          <p:cNvSpPr/>
          <p:nvPr/>
        </p:nvSpPr>
        <p:spPr>
          <a:xfrm>
            <a:off x="3936625" y="12005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12799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6"/>
          <p:cNvSpPr/>
          <p:nvPr/>
        </p:nvSpPr>
        <p:spPr>
          <a:xfrm>
            <a:off x="3936625" y="2311150"/>
            <a:ext cx="522000" cy="522000"/>
          </a:xfrm>
          <a:prstGeom prst="rect">
            <a:avLst/>
          </a:prstGeom>
          <a:solidFill>
            <a:srgbClr val="21242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3" name="Google Shape;213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23905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6"/>
          <p:cNvSpPr/>
          <p:nvPr/>
        </p:nvSpPr>
        <p:spPr>
          <a:xfrm>
            <a:off x="3936625" y="3421750"/>
            <a:ext cx="522000" cy="5220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5" name="Google Shape;21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2872" y="3501115"/>
            <a:ext cx="329603" cy="36337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6"/>
          <p:cNvSpPr/>
          <p:nvPr/>
        </p:nvSpPr>
        <p:spPr>
          <a:xfrm>
            <a:off x="8423675" y="0"/>
            <a:ext cx="720300" cy="720300"/>
          </a:xfrm>
          <a:prstGeom prst="rect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7" name="Google Shape;217;p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17128" y="93444"/>
            <a:ext cx="533420" cy="5334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8" name="Google Shape;218;p6"/>
          <p:cNvCxnSpPr/>
          <p:nvPr/>
        </p:nvCxnSpPr>
        <p:spPr>
          <a:xfrm rot="10800000" flipH="1">
            <a:off x="4381169" y="842256"/>
            <a:ext cx="293100" cy="4068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19" name="Google Shape;219;p6"/>
          <p:cNvSpPr txBox="1"/>
          <p:nvPr/>
        </p:nvSpPr>
        <p:spPr>
          <a:xfrm>
            <a:off x="4763625" y="314925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cxnSp>
        <p:nvCxnSpPr>
          <p:cNvPr id="220" name="Google Shape;220;p6"/>
          <p:cNvCxnSpPr/>
          <p:nvPr/>
        </p:nvCxnSpPr>
        <p:spPr>
          <a:xfrm>
            <a:off x="4381169" y="3864744"/>
            <a:ext cx="293100" cy="4371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solid"/>
            <a:round/>
            <a:headEnd type="none" w="med" len="med"/>
            <a:tailEnd type="oval" w="med" len="med"/>
          </a:ln>
        </p:spPr>
      </p:cxnSp>
      <p:sp>
        <p:nvSpPr>
          <p:cNvPr id="221" name="Google Shape;221;p6"/>
          <p:cNvSpPr txBox="1"/>
          <p:nvPr/>
        </p:nvSpPr>
        <p:spPr>
          <a:xfrm>
            <a:off x="4763625" y="4205900"/>
            <a:ext cx="1223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cambiar color según la categoría de la empresa (borrar)</a:t>
            </a:r>
            <a:endParaRPr sz="400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EEC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7"/>
          <p:cNvSpPr/>
          <p:nvPr/>
        </p:nvSpPr>
        <p:spPr>
          <a:xfrm>
            <a:off x="150" y="1375825"/>
            <a:ext cx="9144000" cy="1928400"/>
          </a:xfrm>
          <a:prstGeom prst="rect">
            <a:avLst/>
          </a:prstGeom>
          <a:solidFill>
            <a:srgbClr val="46AF7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7" name="Google Shape;227;p7"/>
          <p:cNvSpPr txBox="1"/>
          <p:nvPr/>
        </p:nvSpPr>
        <p:spPr>
          <a:xfrm>
            <a:off x="2626800" y="2047525"/>
            <a:ext cx="38904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s" sz="4000" b="1" i="0" u="none" strike="noStrike" cap="none">
                <a:solidFill>
                  <a:srgbClr val="FFFFFF"/>
                </a:solidFill>
                <a:latin typeface="Space Grotesk"/>
                <a:ea typeface="Space Grotesk"/>
                <a:cs typeface="Space Grotesk"/>
                <a:sym typeface="Space Grotesk"/>
              </a:rPr>
              <a:t>Cierre final</a:t>
            </a:r>
            <a:endParaRPr sz="4000" b="1" i="0" u="none" strike="noStrike" cap="none">
              <a:solidFill>
                <a:srgbClr val="FFFFF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sp>
        <p:nvSpPr>
          <p:cNvPr id="228" name="Google Shape;228;p7"/>
          <p:cNvSpPr txBox="1"/>
          <p:nvPr/>
        </p:nvSpPr>
        <p:spPr>
          <a:xfrm>
            <a:off x="3403500" y="4066800"/>
            <a:ext cx="23370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s" sz="1900" i="0" u="none" strike="noStrike" cap="none">
                <a:solidFill>
                  <a:srgbClr val="21242F"/>
                </a:solidFill>
                <a:latin typeface="Space Grotesk"/>
                <a:ea typeface="Space Grotesk"/>
                <a:cs typeface="Space Grotesk"/>
                <a:sym typeface="Space Grotesk"/>
              </a:rPr>
              <a:t>Espacio para logo</a:t>
            </a:r>
            <a:endParaRPr sz="1400" i="0" u="none" strike="noStrike" cap="none">
              <a:solidFill>
                <a:srgbClr val="21242F"/>
              </a:solidFill>
              <a:latin typeface="Space Grotesk"/>
              <a:ea typeface="Space Grotesk"/>
              <a:cs typeface="Space Grotesk"/>
              <a:sym typeface="Space Grotesk"/>
            </a:endParaRPr>
          </a:p>
        </p:txBody>
      </p:sp>
      <p:pic>
        <p:nvPicPr>
          <p:cNvPr id="229" name="Google Shape;229;p7"/>
          <p:cNvPicPr preferRelativeResize="0"/>
          <p:nvPr/>
        </p:nvPicPr>
        <p:blipFill rotWithShape="1">
          <a:blip r:embed="rId3">
            <a:alphaModFix/>
          </a:blip>
          <a:srcRect l="-1032" t="-7200" r="-1164" b="-7635"/>
          <a:stretch/>
        </p:blipFill>
        <p:spPr>
          <a:xfrm>
            <a:off x="6658325" y="411975"/>
            <a:ext cx="2238499" cy="472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7"/>
          <p:cNvPicPr preferRelativeResize="0"/>
          <p:nvPr/>
        </p:nvPicPr>
        <p:blipFill rotWithShape="1">
          <a:blip r:embed="rId4">
            <a:alphaModFix/>
          </a:blip>
          <a:srcRect t="18" b="9"/>
          <a:stretch/>
        </p:blipFill>
        <p:spPr>
          <a:xfrm>
            <a:off x="325850" y="411975"/>
            <a:ext cx="1126909" cy="56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1" name="Google Shape;231;p7"/>
          <p:cNvCxnSpPr/>
          <p:nvPr/>
        </p:nvCxnSpPr>
        <p:spPr>
          <a:xfrm rot="10800000">
            <a:off x="19844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cxnSp>
        <p:nvCxnSpPr>
          <p:cNvPr id="232" name="Google Shape;232;p7"/>
          <p:cNvCxnSpPr/>
          <p:nvPr/>
        </p:nvCxnSpPr>
        <p:spPr>
          <a:xfrm rot="10800000">
            <a:off x="6287600" y="9925"/>
            <a:ext cx="0" cy="1365900"/>
          </a:xfrm>
          <a:prstGeom prst="straightConnector1">
            <a:avLst/>
          </a:prstGeom>
          <a:noFill/>
          <a:ln w="9525" cap="flat" cmpd="sng">
            <a:solidFill>
              <a:srgbClr val="21242F"/>
            </a:solidFill>
            <a:prstDash val="lgDash"/>
            <a:round/>
            <a:headEnd type="none" w="med" len="med"/>
            <a:tailEnd type="none" w="med" len="med"/>
          </a:ln>
        </p:spPr>
      </p:cxnSp>
      <p:pic>
        <p:nvPicPr>
          <p:cNvPr id="233" name="Google Shape;23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82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744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6560" y="346525"/>
            <a:ext cx="621955" cy="69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550</Words>
  <Application>Microsoft Office PowerPoint</Application>
  <PresentationFormat>Presentación en pantalla (16:9)</PresentationFormat>
  <Paragraphs>65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Work Sans</vt:lpstr>
      <vt:lpstr>Space Grotesk Medium</vt:lpstr>
      <vt:lpstr>Arial</vt:lpstr>
      <vt:lpstr>Space Grotesk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Colocar imagen en este espacio</vt:lpstr>
      <vt:lpstr>“El premio constituye un reconocimiento público al compromiso y la labor de los postulantes en materia de eficiencia energética”</vt:lpstr>
      <vt:lpstr>Presentación de PowerPoint</vt:lpstr>
      <vt:lpstr>Colocar imagen en este espacio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 José Silva</dc:creator>
  <cp:lastModifiedBy>Adriana Torchelo</cp:lastModifiedBy>
  <cp:revision>6</cp:revision>
  <dcterms:modified xsi:type="dcterms:W3CDTF">2024-04-09T16:52:29Z</dcterms:modified>
</cp:coreProperties>
</file>