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73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Work Sans" panose="020B0604020202020204" charset="0"/>
      <p:regular r:id="rId14"/>
      <p:bold r:id="rId15"/>
      <p:italic r:id="rId16"/>
      <p:boldItalic r:id="rId17"/>
    </p:embeddedFont>
    <p:embeddedFont>
      <p:font typeface="Space Grotesk Medium" panose="020B0604020202020204" charset="0"/>
      <p:regular r:id="rId18"/>
      <p:bold r:id="rId19"/>
    </p:embeddedFont>
    <p:embeddedFont>
      <p:font typeface="Space Grotesk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ZlTfeqZ+RNp8+2BxpziBjqBH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85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5501457d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f5501457d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58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01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5501457d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f5501457d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7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9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2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96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2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75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7911975" y="4486225"/>
            <a:ext cx="1031798" cy="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-19125" y="-18525"/>
            <a:ext cx="4421100" cy="52092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5501457d5_0_164"/>
          <p:cNvSpPr/>
          <p:nvPr/>
        </p:nvSpPr>
        <p:spPr>
          <a:xfrm>
            <a:off x="9279250" y="1794150"/>
            <a:ext cx="2436900" cy="77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la carátula que corresponde a la categoría de su empresa (borrar)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g1f5501457d5_0_164"/>
          <p:cNvCxnSpPr/>
          <p:nvPr/>
        </p:nvCxnSpPr>
        <p:spPr>
          <a:xfrm rot="10800000">
            <a:off x="19844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E661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48" name="Google Shape;148;g1f5501457d5_0_164"/>
          <p:cNvCxnSpPr/>
          <p:nvPr/>
        </p:nvCxnSpPr>
        <p:spPr>
          <a:xfrm rot="10800000">
            <a:off x="56901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E661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49" name="Google Shape;149;g1f5501457d5_0_164"/>
          <p:cNvCxnSpPr/>
          <p:nvPr/>
        </p:nvCxnSpPr>
        <p:spPr>
          <a:xfrm rot="10800000">
            <a:off x="4572000" y="3413450"/>
            <a:ext cx="0" cy="1755600"/>
          </a:xfrm>
          <a:prstGeom prst="straightConnector1">
            <a:avLst/>
          </a:prstGeom>
          <a:noFill/>
          <a:ln w="19050" cap="flat" cmpd="sng">
            <a:solidFill>
              <a:srgbClr val="E6616C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50" name="Google Shape;150;g1f5501457d5_0_164"/>
          <p:cNvSpPr/>
          <p:nvPr/>
        </p:nvSpPr>
        <p:spPr>
          <a:xfrm>
            <a:off x="0" y="1649449"/>
            <a:ext cx="9144000" cy="1923300"/>
          </a:xfrm>
          <a:prstGeom prst="rect">
            <a:avLst/>
          </a:prstGeom>
          <a:solidFill>
            <a:srgbClr val="E6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f5501457d5_0_164"/>
          <p:cNvSpPr txBox="1"/>
          <p:nvPr/>
        </p:nvSpPr>
        <p:spPr>
          <a:xfrm>
            <a:off x="533025" y="1774714"/>
            <a:ext cx="78225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5000" b="1" i="0" u="none" strike="noStrike" cap="none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NOMBRE DE LA</a:t>
            </a:r>
            <a:r>
              <a:rPr lang="es" sz="5000" b="1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sz="5000" b="1" dirty="0" smtClean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INSTITUCIÓN Y CURSO</a:t>
            </a:r>
            <a:endParaRPr sz="5000" b="1" i="0" u="none" strike="noStrike" cap="none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52" name="Google Shape;152;g1f5501457d5_0_164"/>
          <p:cNvSpPr txBox="1"/>
          <p:nvPr/>
        </p:nvSpPr>
        <p:spPr>
          <a:xfrm>
            <a:off x="591125" y="4037825"/>
            <a:ext cx="312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E6616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sz="3300" b="1">
              <a:solidFill>
                <a:srgbClr val="E661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53" name="Google Shape;153;g1f5501457d5_0_164"/>
          <p:cNvPicPr preferRelativeResize="0"/>
          <p:nvPr/>
        </p:nvPicPr>
        <p:blipFill rotWithShape="1">
          <a:blip r:embed="rId3">
            <a:alphaModFix/>
          </a:blip>
          <a:srcRect l="-1032" t="-7200" r="-1165" b="-7636"/>
          <a:stretch/>
        </p:blipFill>
        <p:spPr>
          <a:xfrm>
            <a:off x="6049224" y="537050"/>
            <a:ext cx="2771324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f5501457d5_0_164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04380" y="537050"/>
            <a:ext cx="1174042" cy="5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f5501457d5_0_164"/>
          <p:cNvSpPr txBox="1"/>
          <p:nvPr/>
        </p:nvSpPr>
        <p:spPr>
          <a:xfrm>
            <a:off x="5690088" y="3944888"/>
            <a:ext cx="2337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9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(ajustar según el mismo)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56" name="Google Shape;156;g1f5501457d5_0_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0001" y="352550"/>
            <a:ext cx="1914499" cy="95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4776191" y="1279962"/>
            <a:ext cx="1332600" cy="5583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4826450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6302713" y="1279962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6352986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2416126" y="1905937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2466398" y="1881950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4776201" y="2049817"/>
            <a:ext cx="1541400" cy="316200"/>
          </a:xfrm>
          <a:prstGeom prst="rect">
            <a:avLst/>
          </a:prstGeom>
          <a:solidFill>
            <a:srgbClr val="E69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48264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6632401" y="20498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66826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9234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69234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4776200" y="2644325"/>
            <a:ext cx="1126800" cy="316200"/>
          </a:xfrm>
          <a:prstGeom prst="rect">
            <a:avLst/>
          </a:prstGeom>
          <a:solidFill>
            <a:srgbClr val="6A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47799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6067600" y="26443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0713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6AC9C9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6AC9C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345300" y="2608275"/>
            <a:ext cx="703800" cy="3162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734540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8196350" y="260827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19645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776200" y="3218575"/>
            <a:ext cx="1052100" cy="316200"/>
          </a:xfrm>
          <a:prstGeom prst="rect">
            <a:avLst/>
          </a:prstGeom>
          <a:solidFill>
            <a:srgbClr val="E6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7799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5983900" y="321857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59876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C422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6C42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4779950" y="3768850"/>
            <a:ext cx="1173300" cy="316200"/>
          </a:xfrm>
          <a:prstGeom prst="rect">
            <a:avLst/>
          </a:prstGeom>
          <a:solidFill>
            <a:srgbClr val="E6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478370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108800" y="37688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611255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616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661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4754825" y="4379150"/>
            <a:ext cx="1173300" cy="316200"/>
          </a:xfrm>
          <a:prstGeom prst="rect">
            <a:avLst/>
          </a:prstGeom>
          <a:solidFill>
            <a:srgbClr val="828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475857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110675" y="43791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611442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828DD8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828DD8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608814" y="20136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659063" y="19896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1826875" y="276992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1826975" y="274595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492750" y="27699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496500" y="27459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2697863" y="276992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2701613" y="274595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1058375" y="3382725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1062125" y="3358750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2416125" y="336470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2419875" y="334072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5501457d5_0_196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f5501457d5_0_196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4" name="Google Shape;294;g1f5501457d5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f5501457d5_0_196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f5501457d5_0_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f5501457d5_0_196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f5501457d5_0_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6608" y="1535001"/>
            <a:ext cx="125159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f5501457d5_0_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1645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f5501457d5_0_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8800" y="2656369"/>
            <a:ext cx="1029113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f5501457d5_0_1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6550" y="2607161"/>
            <a:ext cx="797382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f5501457d5_0_1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69996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f5501457d5_0_19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6475" y="3813923"/>
            <a:ext cx="797381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f5501457d5_0_19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2569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f5501457d5_0_196"/>
          <p:cNvPicPr preferRelativeResize="0"/>
          <p:nvPr/>
        </p:nvPicPr>
        <p:blipFill rotWithShape="1">
          <a:blip r:embed="rId14">
            <a:alphaModFix/>
          </a:blip>
          <a:srcRect l="9" r="9"/>
          <a:stretch/>
        </p:blipFill>
        <p:spPr>
          <a:xfrm>
            <a:off x="858733" y="1535001"/>
            <a:ext cx="1251594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f5501457d5_0_196"/>
          <p:cNvPicPr preferRelativeResize="0"/>
          <p:nvPr/>
        </p:nvPicPr>
        <p:blipFill rotWithShape="1">
          <a:blip r:embed="rId15">
            <a:alphaModFix/>
          </a:blip>
          <a:srcRect l="9" r="9"/>
          <a:stretch/>
        </p:blipFill>
        <p:spPr>
          <a:xfrm>
            <a:off x="2483770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f5501457d5_0_196"/>
          <p:cNvPicPr preferRelativeResize="0"/>
          <p:nvPr/>
        </p:nvPicPr>
        <p:blipFill rotWithShape="1">
          <a:blip r:embed="rId16">
            <a:alphaModFix/>
          </a:blip>
          <a:srcRect t="49" b="49"/>
          <a:stretch/>
        </p:blipFill>
        <p:spPr>
          <a:xfrm>
            <a:off x="240925" y="2656369"/>
            <a:ext cx="1029111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f5501457d5_0_196"/>
          <p:cNvPicPr preferRelativeResize="0"/>
          <p:nvPr/>
        </p:nvPicPr>
        <p:blipFill rotWithShape="1">
          <a:blip r:embed="rId17">
            <a:alphaModFix/>
          </a:blip>
          <a:srcRect l="9" r="9"/>
          <a:stretch/>
        </p:blipFill>
        <p:spPr>
          <a:xfrm>
            <a:off x="1498675" y="2607161"/>
            <a:ext cx="797382" cy="8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f5501457d5_0_196"/>
          <p:cNvPicPr preferRelativeResize="0"/>
          <p:nvPr/>
        </p:nvPicPr>
        <p:blipFill rotWithShape="1">
          <a:blip r:embed="rId18">
            <a:alphaModFix/>
          </a:blip>
          <a:srcRect l="69" r="59"/>
          <a:stretch/>
        </p:blipFill>
        <p:spPr>
          <a:xfrm>
            <a:off x="472121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f5501457d5_0_196"/>
          <p:cNvPicPr preferRelativeResize="0"/>
          <p:nvPr/>
        </p:nvPicPr>
        <p:blipFill rotWithShape="1">
          <a:blip r:embed="rId19">
            <a:alphaModFix/>
          </a:blip>
          <a:srcRect t="39" b="39"/>
          <a:stretch/>
        </p:blipFill>
        <p:spPr>
          <a:xfrm>
            <a:off x="3028600" y="3813923"/>
            <a:ext cx="797382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f5501457d5_0_196"/>
          <p:cNvPicPr preferRelativeResize="0"/>
          <p:nvPr/>
        </p:nvPicPr>
        <p:blipFill rotWithShape="1">
          <a:blip r:embed="rId20">
            <a:alphaModFix/>
          </a:blip>
          <a:srcRect t="89" b="89"/>
          <a:stretch/>
        </p:blipFill>
        <p:spPr>
          <a:xfrm>
            <a:off x="2524694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body" idx="4294967295"/>
          </p:nvPr>
        </p:nvSpPr>
        <p:spPr>
          <a:xfrm>
            <a:off x="5219000" y="4211925"/>
            <a:ext cx="3473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2.Hacer click en este espacio, y escribir la palabra “Space”. Seleccionar la fuente cuando aparece y hacer clic en “aceptar”.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recursos gráficos</a:t>
            </a:r>
            <a:endParaRPr sz="1200" i="0" u="none" strike="noStrike" cap="non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19" name="Google Shape;319;p9"/>
          <p:cNvSpPr txBox="1">
            <a:spLocks noGrp="1"/>
          </p:cNvSpPr>
          <p:nvPr>
            <p:ph type="body" idx="4294967295"/>
          </p:nvPr>
        </p:nvSpPr>
        <p:spPr>
          <a:xfrm>
            <a:off x="989500" y="427977"/>
            <a:ext cx="2716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 tipografía a utilizar en este 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template es </a:t>
            </a:r>
            <a:r>
              <a:rPr lang="es" sz="12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Space Grotesk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666375" y="531588"/>
            <a:ext cx="316200" cy="316200"/>
          </a:xfrm>
          <a:prstGeom prst="ellipse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666373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2987548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>
            <a:spLocks noGrp="1"/>
          </p:cNvSpPr>
          <p:nvPr>
            <p:ph type="body" idx="4294967295"/>
          </p:nvPr>
        </p:nvSpPr>
        <p:spPr>
          <a:xfrm>
            <a:off x="593025" y="1362275"/>
            <a:ext cx="19941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Si no aparece en el listado directo de fuentes a seleccionar, seguir estos pasos: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2978400" y="2502250"/>
            <a:ext cx="1584600" cy="30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4294967295"/>
          </p:nvPr>
        </p:nvSpPr>
        <p:spPr>
          <a:xfrm>
            <a:off x="3141375" y="1646900"/>
            <a:ext cx="12768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1.Hacer click 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este botón.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000" y="1605225"/>
            <a:ext cx="3473349" cy="25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5252800" y="1875450"/>
            <a:ext cx="264300" cy="197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5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30703"/>
            <a:ext cx="8520600" cy="30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Las hojas o diapositivas que se ilustran a continuación de esta hoja, son diferentes modelos de hojas que puede utilizar a su elección. </a:t>
            </a: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Elimine los textos de cada hoja que escoja, los cuales se ilustran sólo como ejemplos, y complételos con la información de su postulación.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UY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La presentación no </a:t>
            </a:r>
            <a:r>
              <a:rPr lang="es-UY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debe tener más de 10 diapositivas. </a:t>
            </a:r>
            <a:endParaRPr lang="es-UY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El contenido de la presentación debe ser un breve resumen de cada uno de los ítems desarrollados en el Informe de acciones y resultados presentado. No se deben incluir otras informaciones.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Se recomienda completar cada hoja con poco texto y acompañarlo de fotos, gráficos, materiales de difusión o capacitación que ilustren el trabajo realizado en eficiencia energética.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En las últimas dos diapositivas se brindan cuadros de textos e íconos para que, si lo desea, utilice los de su categoría en las diferentes diapositivas de la presentación.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endParaRPr lang="es-ES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0" indent="0">
              <a:lnSpc>
                <a:spcPct val="122727"/>
              </a:lnSpc>
              <a:spcAft>
                <a:spcPts val="1100"/>
              </a:spcAft>
              <a:buSzPts val="1946"/>
              <a:buNone/>
            </a:pPr>
            <a:endParaRPr lang="es-UY" sz="1400" dirty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1219200" y="22794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INSTRUCCIONES PARA COMPLETAR LA PRESENTACIÓN 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(ELIMINE ESTA HOJA DESPUÉS DE COMPLETAR LA PRESENTACIÓN)</a:t>
            </a:r>
            <a:endParaRPr lang="es-UY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None/>
            </a:pPr>
            <a:r>
              <a:rPr lang="es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572000" y="1470175"/>
            <a:ext cx="39954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39"/>
            <a:ext cx="311958" cy="343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4816000" y="1399575"/>
            <a:ext cx="3721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“El premio constituye un reconocimiento público al compromiso y la labor de los postulantes en materia de eficiencia energética”</a:t>
            </a:r>
            <a:endParaRPr sz="2300" b="1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>
            <a:off x="4903600" y="381000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4"/>
          <p:cNvCxnSpPr/>
          <p:nvPr/>
        </p:nvCxnSpPr>
        <p:spPr>
          <a:xfrm>
            <a:off x="4903600" y="123655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4"/>
          <p:cNvCxnSpPr/>
          <p:nvPr/>
        </p:nvCxnSpPr>
        <p:spPr>
          <a:xfrm>
            <a:off x="5142400" y="3652575"/>
            <a:ext cx="0" cy="2703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7" name="Google Shape;187;p4"/>
          <p:cNvSpPr txBox="1"/>
          <p:nvPr/>
        </p:nvSpPr>
        <p:spPr>
          <a:xfrm>
            <a:off x="4903600" y="3875450"/>
            <a:ext cx="997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(borrar)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1007825" y="1582150"/>
            <a:ext cx="63591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función de las postulaciones recibidas, el Comité podrá abrir las subcategorías: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sobre la flota propia de la empresa o institución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de sensibilización, cambio cultural, planes e infraestructura para promoción de los modos más eficientes implementadas por instituciones públicas (gobiernos departamentales, municipios), instituciones educativas y organizaciones no gubernamentales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97" name="Google Shape;19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7" y="131862"/>
            <a:ext cx="588875" cy="6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2232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4583200" y="11409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1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583200" y="2241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2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4583200" y="33424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3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4583200" y="1463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583200" y="2556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583200" y="3676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936625" y="12005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12799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3936625" y="2311150"/>
            <a:ext cx="522000" cy="5220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23905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3936625" y="34217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35011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8423675" y="0"/>
            <a:ext cx="720300" cy="7203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7128" y="93444"/>
            <a:ext cx="533420" cy="53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6"/>
          <p:cNvCxnSpPr/>
          <p:nvPr/>
        </p:nvCxnSpPr>
        <p:spPr>
          <a:xfrm rot="10800000" flipH="1">
            <a:off x="4381169" y="842256"/>
            <a:ext cx="293100" cy="4068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" name="Google Shape;219;p6"/>
          <p:cNvSpPr txBox="1"/>
          <p:nvPr/>
        </p:nvSpPr>
        <p:spPr>
          <a:xfrm>
            <a:off x="4763625" y="314925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20" name="Google Shape;220;p6"/>
          <p:cNvCxnSpPr/>
          <p:nvPr/>
        </p:nvCxnSpPr>
        <p:spPr>
          <a:xfrm>
            <a:off x="4381169" y="3864744"/>
            <a:ext cx="293100" cy="4371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1" name="Google Shape;221;p6"/>
          <p:cNvSpPr txBox="1"/>
          <p:nvPr/>
        </p:nvSpPr>
        <p:spPr>
          <a:xfrm>
            <a:off x="4763625" y="4205900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150" y="1375825"/>
            <a:ext cx="9144000" cy="19284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626800" y="2047525"/>
            <a:ext cx="3890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4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Cierre final</a:t>
            </a:r>
            <a:endParaRPr sz="4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3403500" y="4066800"/>
            <a:ext cx="2337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658325" y="411975"/>
            <a:ext cx="2238499" cy="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t="18" b="9"/>
          <a:stretch/>
        </p:blipFill>
        <p:spPr>
          <a:xfrm>
            <a:off x="325850" y="411975"/>
            <a:ext cx="1126909" cy="5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7"/>
          <p:cNvCxnSpPr/>
          <p:nvPr/>
        </p:nvCxnSpPr>
        <p:spPr>
          <a:xfrm rot="10800000">
            <a:off x="19844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7"/>
          <p:cNvCxnSpPr/>
          <p:nvPr/>
        </p:nvCxnSpPr>
        <p:spPr>
          <a:xfrm rot="10800000">
            <a:off x="62876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33" name="Google Shape;2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552</Words>
  <Application>Microsoft Office PowerPoint</Application>
  <PresentationFormat>Presentación en pantalla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Work Sans</vt:lpstr>
      <vt:lpstr>Arial</vt:lpstr>
      <vt:lpstr>Space Grotesk Medium</vt:lpstr>
      <vt:lpstr>Space Grotesk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Colocar imagen en este espacio</vt:lpstr>
      <vt:lpstr>“El premio constituye un reconocimiento público al compromiso y la labor de los postulantes en materia de eficiencia energética”</vt:lpstr>
      <vt:lpstr>Presentación de PowerPoint</vt:lpstr>
      <vt:lpstr>Colocar imagen en este espacio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Silva</dc:creator>
  <cp:lastModifiedBy>Adriana Torchelo</cp:lastModifiedBy>
  <cp:revision>6</cp:revision>
  <dcterms:modified xsi:type="dcterms:W3CDTF">2024-04-09T16:56:17Z</dcterms:modified>
</cp:coreProperties>
</file>