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1C34-A0BD-48AE-9E74-BF51054864F8}" type="datetimeFigureOut">
              <a:rPr lang="es-UY" smtClean="0"/>
              <a:t>28/9/2021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CDEB-A23E-479D-8439-A32462B98D3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287183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1C34-A0BD-48AE-9E74-BF51054864F8}" type="datetimeFigureOut">
              <a:rPr lang="es-UY" smtClean="0"/>
              <a:t>28/9/2021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CDEB-A23E-479D-8439-A32462B98D3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406594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1C34-A0BD-48AE-9E74-BF51054864F8}" type="datetimeFigureOut">
              <a:rPr lang="es-UY" smtClean="0"/>
              <a:t>28/9/2021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CDEB-A23E-479D-8439-A32462B98D3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891033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1C34-A0BD-48AE-9E74-BF51054864F8}" type="datetimeFigureOut">
              <a:rPr lang="es-UY" smtClean="0"/>
              <a:t>28/9/2021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CDEB-A23E-479D-8439-A32462B98D3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493345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1C34-A0BD-48AE-9E74-BF51054864F8}" type="datetimeFigureOut">
              <a:rPr lang="es-UY" smtClean="0"/>
              <a:t>28/9/2021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CDEB-A23E-479D-8439-A32462B98D3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256605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1C34-A0BD-48AE-9E74-BF51054864F8}" type="datetimeFigureOut">
              <a:rPr lang="es-UY" smtClean="0"/>
              <a:t>28/9/2021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CDEB-A23E-479D-8439-A32462B98D3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951192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1C34-A0BD-48AE-9E74-BF51054864F8}" type="datetimeFigureOut">
              <a:rPr lang="es-UY" smtClean="0"/>
              <a:t>28/9/2021</a:t>
            </a:fld>
            <a:endParaRPr lang="es-UY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CDEB-A23E-479D-8439-A32462B98D3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172492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1C34-A0BD-48AE-9E74-BF51054864F8}" type="datetimeFigureOut">
              <a:rPr lang="es-UY" smtClean="0"/>
              <a:t>28/9/2021</a:t>
            </a:fld>
            <a:endParaRPr lang="es-U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CDEB-A23E-479D-8439-A32462B98D3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668650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1C34-A0BD-48AE-9E74-BF51054864F8}" type="datetimeFigureOut">
              <a:rPr lang="es-UY" smtClean="0"/>
              <a:t>28/9/2021</a:t>
            </a:fld>
            <a:endParaRPr lang="es-UY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CDEB-A23E-479D-8439-A32462B98D3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30835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1C34-A0BD-48AE-9E74-BF51054864F8}" type="datetimeFigureOut">
              <a:rPr lang="es-UY" smtClean="0"/>
              <a:t>28/9/2021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CDEB-A23E-479D-8439-A32462B98D3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092648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1C34-A0BD-48AE-9E74-BF51054864F8}" type="datetimeFigureOut">
              <a:rPr lang="es-UY" smtClean="0"/>
              <a:t>28/9/2021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CDEB-A23E-479D-8439-A32462B98D3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83489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01C34-A0BD-48AE-9E74-BF51054864F8}" type="datetimeFigureOut">
              <a:rPr lang="es-UY" smtClean="0"/>
              <a:t>28/9/2021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ECDEB-A23E-479D-8439-A32462B98D3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239126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6287"/>
            <a:ext cx="12191999" cy="5848924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8199" y="10283"/>
            <a:ext cx="10515600" cy="1325563"/>
          </a:xfrm>
        </p:spPr>
        <p:txBody>
          <a:bodyPr/>
          <a:lstStyle/>
          <a:p>
            <a:r>
              <a:rPr lang="es-UY" dirty="0" smtClean="0"/>
              <a:t>Tambos Zona Norte</a:t>
            </a:r>
            <a:endParaRPr lang="es-UY" dirty="0"/>
          </a:p>
        </p:txBody>
      </p:sp>
      <p:sp>
        <p:nvSpPr>
          <p:cNvPr id="6" name="Elipse 5"/>
          <p:cNvSpPr/>
          <p:nvPr/>
        </p:nvSpPr>
        <p:spPr>
          <a:xfrm>
            <a:off x="1678675" y="3766782"/>
            <a:ext cx="7970292" cy="2429302"/>
          </a:xfrm>
          <a:prstGeom prst="ellipse">
            <a:avLst/>
          </a:prstGeom>
          <a:solidFill>
            <a:schemeClr val="bg2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7" name="Elipse 6"/>
          <p:cNvSpPr/>
          <p:nvPr/>
        </p:nvSpPr>
        <p:spPr>
          <a:xfrm rot="1363988">
            <a:off x="6473742" y="1456515"/>
            <a:ext cx="5202388" cy="1911240"/>
          </a:xfrm>
          <a:prstGeom prst="ellipse">
            <a:avLst/>
          </a:prstGeom>
          <a:solidFill>
            <a:schemeClr val="bg2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94918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Tipos de recomendaciones</a:t>
            </a:r>
            <a:endParaRPr lang="es-U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0946"/>
          </a:xfrm>
        </p:spPr>
        <p:txBody>
          <a:bodyPr>
            <a:normAutofit/>
          </a:bodyPr>
          <a:lstStyle/>
          <a:p>
            <a:r>
              <a:rPr lang="es-UY" dirty="0" smtClean="0"/>
              <a:t>No impactan en consumo energía</a:t>
            </a:r>
          </a:p>
          <a:p>
            <a:pPr lvl="1"/>
            <a:r>
              <a:rPr lang="es-UY" dirty="0" smtClean="0"/>
              <a:t>Cambio de tarifas de UTE</a:t>
            </a:r>
          </a:p>
          <a:p>
            <a:pPr lvl="1"/>
            <a:r>
              <a:rPr lang="es-UY" dirty="0" smtClean="0"/>
              <a:t>Compensación de Reactiva</a:t>
            </a:r>
          </a:p>
          <a:p>
            <a:pPr lvl="1"/>
            <a:r>
              <a:rPr lang="es-UY" dirty="0" smtClean="0"/>
              <a:t>Uso de </a:t>
            </a:r>
            <a:r>
              <a:rPr lang="es-UY" dirty="0" err="1" smtClean="0"/>
              <a:t>Timers</a:t>
            </a:r>
            <a:r>
              <a:rPr lang="es-UY" dirty="0" smtClean="0"/>
              <a:t> (para tarifas </a:t>
            </a:r>
            <a:r>
              <a:rPr lang="es-UY" dirty="0" err="1" smtClean="0"/>
              <a:t>multi</a:t>
            </a:r>
            <a:r>
              <a:rPr lang="es-UY" dirty="0" smtClean="0"/>
              <a:t> horario)</a:t>
            </a:r>
          </a:p>
          <a:p>
            <a:pPr lvl="1"/>
            <a:endParaRPr lang="es-UY" dirty="0"/>
          </a:p>
          <a:p>
            <a:r>
              <a:rPr lang="es-UY" dirty="0" smtClean="0"/>
              <a:t>Impactan en el consumo de energía</a:t>
            </a:r>
          </a:p>
          <a:p>
            <a:pPr lvl="1"/>
            <a:r>
              <a:rPr lang="es-UY" dirty="0" smtClean="0"/>
              <a:t>Calentamiento de agua a través de bombas de calor</a:t>
            </a:r>
          </a:p>
          <a:p>
            <a:pPr lvl="1"/>
            <a:r>
              <a:rPr lang="es-UY" dirty="0" smtClean="0"/>
              <a:t>Uso variador de frecuencia en bombas de vacío</a:t>
            </a:r>
          </a:p>
          <a:p>
            <a:pPr lvl="1"/>
            <a:r>
              <a:rPr lang="es-UY" dirty="0" smtClean="0"/>
              <a:t>Intercambiador de placas</a:t>
            </a:r>
          </a:p>
          <a:p>
            <a:pPr lvl="1"/>
            <a:r>
              <a:rPr lang="es-UY" dirty="0" smtClean="0"/>
              <a:t>Plantas fotovoltaicas de generación de energía</a:t>
            </a:r>
          </a:p>
          <a:p>
            <a:pPr lvl="1"/>
            <a:r>
              <a:rPr lang="es-UY" dirty="0" smtClean="0"/>
              <a:t>Mantenimiento de equipos</a:t>
            </a:r>
            <a:endParaRPr lang="es-UY" dirty="0"/>
          </a:p>
        </p:txBody>
      </p:sp>
      <p:grpSp>
        <p:nvGrpSpPr>
          <p:cNvPr id="11" name="Grupo 10"/>
          <p:cNvGrpSpPr/>
          <p:nvPr/>
        </p:nvGrpSpPr>
        <p:grpSpPr>
          <a:xfrm>
            <a:off x="8065827" y="750355"/>
            <a:ext cx="4126173" cy="5047863"/>
            <a:chOff x="8065827" y="651882"/>
            <a:chExt cx="4126173" cy="5047863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65827" y="651882"/>
              <a:ext cx="4126173" cy="5047863"/>
            </a:xfrm>
            <a:prstGeom prst="rect">
              <a:avLst/>
            </a:prstGeom>
          </p:spPr>
        </p:pic>
        <p:sp>
          <p:nvSpPr>
            <p:cNvPr id="5" name="Rectángulo 4"/>
            <p:cNvSpPr/>
            <p:nvPr/>
          </p:nvSpPr>
          <p:spPr>
            <a:xfrm>
              <a:off x="11559654" y="1064525"/>
              <a:ext cx="532262" cy="1774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9255457" y="671378"/>
              <a:ext cx="1649104" cy="5705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sp>
          <p:nvSpPr>
            <p:cNvPr id="7" name="Rectángulo 6"/>
            <p:cNvSpPr/>
            <p:nvPr/>
          </p:nvSpPr>
          <p:spPr>
            <a:xfrm>
              <a:off x="8313760" y="1977445"/>
              <a:ext cx="1771935" cy="1516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8308074" y="2280870"/>
              <a:ext cx="1771935" cy="1516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8308074" y="2596755"/>
              <a:ext cx="1771935" cy="1516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sp>
          <p:nvSpPr>
            <p:cNvPr id="10" name="Rectángulo 9"/>
            <p:cNvSpPr/>
            <p:nvPr/>
          </p:nvSpPr>
          <p:spPr>
            <a:xfrm rot="5400000">
              <a:off x="11624915" y="4841109"/>
              <a:ext cx="599235" cy="1974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</p:grpSp>
      <p:cxnSp>
        <p:nvCxnSpPr>
          <p:cNvPr id="13" name="Conector recto de flecha 12"/>
          <p:cNvCxnSpPr/>
          <p:nvPr/>
        </p:nvCxnSpPr>
        <p:spPr>
          <a:xfrm>
            <a:off x="6305266" y="2151720"/>
            <a:ext cx="5254388" cy="2201916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6305266" y="4251098"/>
            <a:ext cx="5254388" cy="237475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 flipV="1">
            <a:off x="6305266" y="3932313"/>
            <a:ext cx="2950191" cy="318785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18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Tarifas de UTE</a:t>
            </a:r>
            <a:endParaRPr lang="es-U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81707"/>
            <a:ext cx="11008057" cy="3524227"/>
          </a:xfrm>
        </p:spPr>
        <p:txBody>
          <a:bodyPr/>
          <a:lstStyle/>
          <a:p>
            <a:r>
              <a:rPr lang="es-UY" dirty="0" smtClean="0"/>
              <a:t>Común actualmente</a:t>
            </a:r>
          </a:p>
          <a:p>
            <a:pPr lvl="1"/>
            <a:r>
              <a:rPr lang="es-UY" dirty="0" smtClean="0"/>
              <a:t>Tarifa General Simple (TGS)</a:t>
            </a:r>
          </a:p>
          <a:p>
            <a:pPr lvl="1"/>
            <a:r>
              <a:rPr lang="es-UY" dirty="0" smtClean="0"/>
              <a:t>Mediano Consumidor (MC1)</a:t>
            </a:r>
          </a:p>
          <a:p>
            <a:pPr lvl="1"/>
            <a:endParaRPr lang="es-UY" dirty="0"/>
          </a:p>
          <a:p>
            <a:r>
              <a:rPr lang="es-UY" dirty="0" smtClean="0"/>
              <a:t>Recomendación</a:t>
            </a:r>
          </a:p>
          <a:p>
            <a:pPr lvl="1"/>
            <a:r>
              <a:rPr lang="es-UY" dirty="0" smtClean="0"/>
              <a:t>Primera opción: Tarifa Doble Horario Residencial, con horario Punta de 19 a 23 </a:t>
            </a:r>
            <a:r>
              <a:rPr lang="es-UY" dirty="0" err="1" smtClean="0"/>
              <a:t>hs</a:t>
            </a:r>
            <a:endParaRPr lang="es-UY" dirty="0" smtClean="0"/>
          </a:p>
          <a:p>
            <a:pPr lvl="1"/>
            <a:r>
              <a:rPr lang="es-UY" dirty="0" smtClean="0"/>
              <a:t>Segunda opción: Tarifa Triple Horario Residencial, con horario Punta de 19 a 23 </a:t>
            </a:r>
            <a:r>
              <a:rPr lang="es-UY" dirty="0" err="1" smtClean="0"/>
              <a:t>hs</a:t>
            </a:r>
            <a:endParaRPr lang="es-UY" dirty="0" smtClean="0"/>
          </a:p>
          <a:p>
            <a:pPr lvl="1"/>
            <a:r>
              <a:rPr lang="es-UY" dirty="0" smtClean="0"/>
              <a:t>Tercera opción: Tarifa General Hora-Estacional (18 a 22 horario Punta)</a:t>
            </a:r>
            <a:endParaRPr lang="es-UY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846" y="4937417"/>
            <a:ext cx="4052270" cy="1630295"/>
          </a:xfrm>
          <a:prstGeom prst="rect">
            <a:avLst/>
          </a:prstGeom>
        </p:spPr>
      </p:pic>
      <p:sp>
        <p:nvSpPr>
          <p:cNvPr id="5" name="Abrir llave 4"/>
          <p:cNvSpPr/>
          <p:nvPr/>
        </p:nvSpPr>
        <p:spPr>
          <a:xfrm>
            <a:off x="7189910" y="4987555"/>
            <a:ext cx="859809" cy="1521725"/>
          </a:xfrm>
          <a:prstGeom prst="leftBrace">
            <a:avLst/>
          </a:prstGeom>
          <a:ln w="31750" cmpd="sng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6" name="CuadroTexto 5"/>
          <p:cNvSpPr txBox="1"/>
          <p:nvPr/>
        </p:nvSpPr>
        <p:spPr>
          <a:xfrm>
            <a:off x="8049719" y="4989760"/>
            <a:ext cx="3906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dirty="0" smtClean="0"/>
              <a:t>En base a tarifa Doble Horario</a:t>
            </a:r>
          </a:p>
          <a:p>
            <a:r>
              <a:rPr lang="es-UY" sz="2400" dirty="0" smtClean="0"/>
              <a:t>Potencia Menores a 40 kW</a:t>
            </a:r>
          </a:p>
          <a:p>
            <a:r>
              <a:rPr lang="es-UY" sz="2400" dirty="0" smtClean="0"/>
              <a:t>Hora Punta de 19 a 23 horas</a:t>
            </a:r>
          </a:p>
          <a:p>
            <a:r>
              <a:rPr lang="es-UY" sz="2400" dirty="0" smtClean="0"/>
              <a:t>Aprobación de UTE</a:t>
            </a:r>
            <a:endParaRPr lang="es-UY" sz="2400" dirty="0"/>
          </a:p>
        </p:txBody>
      </p:sp>
    </p:spTree>
    <p:extLst>
      <p:ext uri="{BB962C8B-B14F-4D97-AF65-F5344CB8AC3E}">
        <p14:creationId xmlns:p14="http://schemas.microsoft.com/office/powerpoint/2010/main" val="302472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Bombas de Calor para calentar agua</a:t>
            </a:r>
            <a:endParaRPr lang="es-U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Y" dirty="0" smtClean="0"/>
              <a:t>1 </a:t>
            </a:r>
            <a:r>
              <a:rPr lang="es-UY" dirty="0" err="1" smtClean="0"/>
              <a:t>kWh</a:t>
            </a:r>
            <a:r>
              <a:rPr lang="es-UY" dirty="0" smtClean="0"/>
              <a:t> genera 4 </a:t>
            </a:r>
            <a:r>
              <a:rPr lang="es-UY" dirty="0" err="1" smtClean="0"/>
              <a:t>kWh</a:t>
            </a:r>
            <a:r>
              <a:rPr lang="es-UY" dirty="0" smtClean="0"/>
              <a:t> de calor</a:t>
            </a:r>
          </a:p>
          <a:p>
            <a:r>
              <a:rPr lang="es-UY" dirty="0" smtClean="0"/>
              <a:t>Bomba hasta 55 °C</a:t>
            </a:r>
          </a:p>
          <a:p>
            <a:r>
              <a:rPr lang="es-UY" dirty="0" smtClean="0"/>
              <a:t>Resistencia 2 kW hasta 80 °C</a:t>
            </a:r>
          </a:p>
          <a:p>
            <a:r>
              <a:rPr lang="es-UY" dirty="0" smtClean="0"/>
              <a:t>Tanques de 100 a 200 litros</a:t>
            </a:r>
          </a:p>
          <a:p>
            <a:endParaRPr lang="es-UY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2605" r="2872" b="2107"/>
          <a:stretch/>
        </p:blipFill>
        <p:spPr>
          <a:xfrm>
            <a:off x="5967528" y="1380399"/>
            <a:ext cx="5764316" cy="34247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04" y="4350946"/>
            <a:ext cx="3029803" cy="250705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6888" y="3833553"/>
            <a:ext cx="2190640" cy="30244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312" y="5025375"/>
            <a:ext cx="4419488" cy="177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Resumen de medidas que ahorran energía</a:t>
            </a:r>
            <a:endParaRPr lang="es-UY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315" y="1514903"/>
            <a:ext cx="9373370" cy="453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21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Recomendaciones</a:t>
            </a:r>
            <a:endParaRPr lang="es-U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87606"/>
            <a:ext cx="10515600" cy="5199797"/>
          </a:xfrm>
        </p:spPr>
        <p:txBody>
          <a:bodyPr>
            <a:normAutofit/>
          </a:bodyPr>
          <a:lstStyle/>
          <a:p>
            <a:r>
              <a:rPr lang="es-UY" dirty="0" smtClean="0"/>
              <a:t>Revisar sus tarifas</a:t>
            </a:r>
          </a:p>
          <a:p>
            <a:r>
              <a:rPr lang="es-UY" dirty="0" smtClean="0"/>
              <a:t>Revisar instalación eléctrica (diferencial / puesta a tierra)</a:t>
            </a:r>
          </a:p>
          <a:p>
            <a:r>
              <a:rPr lang="es-UY" dirty="0" smtClean="0"/>
              <a:t>Registrar consumos (electricidad / gasoil / nafta)</a:t>
            </a:r>
          </a:p>
          <a:p>
            <a:r>
              <a:rPr lang="es-UY" dirty="0" smtClean="0"/>
              <a:t>Registrar generación de leche (litros por mes)</a:t>
            </a:r>
          </a:p>
          <a:p>
            <a:r>
              <a:rPr lang="es-UY" dirty="0" smtClean="0"/>
              <a:t>Calcular cuánto consumo cada 1000 litros de leche generada</a:t>
            </a:r>
          </a:p>
          <a:p>
            <a:r>
              <a:rPr lang="es-UY" dirty="0" smtClean="0"/>
              <a:t>Compararlo con otros productores del sector</a:t>
            </a:r>
          </a:p>
          <a:p>
            <a:r>
              <a:rPr lang="es-UY" dirty="0" smtClean="0"/>
              <a:t>Implementar mantenimiento de los equipos claves (hablar con establecimientos cercanos)</a:t>
            </a:r>
          </a:p>
          <a:p>
            <a:r>
              <a:rPr lang="es-UY" dirty="0" smtClean="0"/>
              <a:t>Antes de realizar algún cambio, revisar los informes generados y tomar la mejor decisión económica y energéticamente posible. 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05882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266" y="844230"/>
            <a:ext cx="8639034" cy="511833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561" y="641445"/>
            <a:ext cx="9523708" cy="566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58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262</Words>
  <Application>Microsoft Office PowerPoint</Application>
  <PresentationFormat>Panorámica</PresentationFormat>
  <Paragraphs>41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Tambos Zona Norte</vt:lpstr>
      <vt:lpstr>Tipos de recomendaciones</vt:lpstr>
      <vt:lpstr>Tarifas de UTE</vt:lpstr>
      <vt:lpstr>Bombas de Calor para calentar agua</vt:lpstr>
      <vt:lpstr>Resumen de medidas que ahorran energía</vt:lpstr>
      <vt:lpstr>Recomendaciones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Fabian Padula Albornoz</dc:creator>
  <cp:lastModifiedBy>Fabian Padula Albornoz</cp:lastModifiedBy>
  <cp:revision>19</cp:revision>
  <dcterms:created xsi:type="dcterms:W3CDTF">2021-09-28T21:02:48Z</dcterms:created>
  <dcterms:modified xsi:type="dcterms:W3CDTF">2021-09-29T02:08:16Z</dcterms:modified>
</cp:coreProperties>
</file>